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7" r:id="rId4"/>
    <p:sldId id="258" r:id="rId5"/>
    <p:sldId id="260" r:id="rId6"/>
    <p:sldId id="261" r:id="rId7"/>
    <p:sldId id="262" r:id="rId8"/>
    <p:sldId id="263" r:id="rId9"/>
    <p:sldId id="264" r:id="rId10"/>
    <p:sldId id="265" r:id="rId11"/>
    <p:sldId id="270" r:id="rId12"/>
    <p:sldId id="266" r:id="rId13"/>
    <p:sldId id="268" r:id="rId14"/>
    <p:sldId id="269" r:id="rId15"/>
    <p:sldId id="272" r:id="rId16"/>
    <p:sldId id="273" r:id="rId17"/>
    <p:sldId id="274" r:id="rId18"/>
    <p:sldId id="289" r:id="rId19"/>
    <p:sldId id="275" r:id="rId20"/>
    <p:sldId id="293" r:id="rId21"/>
    <p:sldId id="288" r:id="rId22"/>
    <p:sldId id="276" r:id="rId23"/>
    <p:sldId id="283" r:id="rId24"/>
    <p:sldId id="277" r:id="rId25"/>
    <p:sldId id="284" r:id="rId26"/>
    <p:sldId id="278" r:id="rId27"/>
    <p:sldId id="295" r:id="rId28"/>
    <p:sldId id="291" r:id="rId29"/>
    <p:sldId id="279" r:id="rId30"/>
    <p:sldId id="286" r:id="rId31"/>
    <p:sldId id="285" r:id="rId32"/>
    <p:sldId id="280" r:id="rId33"/>
    <p:sldId id="292" r:id="rId34"/>
    <p:sldId id="281" r:id="rId35"/>
    <p:sldId id="282" r:id="rId36"/>
    <p:sldId id="296" r:id="rId37"/>
    <p:sldId id="287" r:id="rId38"/>
    <p:sldId id="300" r:id="rId39"/>
    <p:sldId id="301" r:id="rId40"/>
    <p:sldId id="290" r:id="rId41"/>
    <p:sldId id="26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4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7/28/15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7/28/15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7/28/15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7/28/15</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dschool.stanford.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athleenmercury.com/establishing-a-game-design-friendly-classroom.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tituteofplay.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 Id="rId3" Type="http://schemas.openxmlformats.org/officeDocument/2006/relationships/hyperlink" Target="http://www.kathleenmercury.com/resources-for-game-material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twistedfunkdonuts@gmail.com" TargetMode="External"/><Relationship Id="rId4" Type="http://schemas.openxmlformats.org/officeDocument/2006/relationships/hyperlink" Target="https://sites.google.com/a/ladueschools.net/apogee/kathleen-mercury/engineering-strategy-games" TargetMode="External"/><Relationship Id="rId1" Type="http://schemas.openxmlformats.org/officeDocument/2006/relationships/slideLayout" Target="../slideLayouts/slideLayout2.xml"/><Relationship Id="rId2" Type="http://schemas.openxmlformats.org/officeDocument/2006/relationships/hyperlink" Target="http://www.kathleenmercury.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uline.com/BL_1403/Literature-Mailers-White" TargetMode="External"/><Relationship Id="rId4" Type="http://schemas.openxmlformats.org/officeDocument/2006/relationships/image" Target="../media/image13.jp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learningresources.com/product/centimeter+cubes,+set+of+500.d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bZ9Y00eIkGLnEr2xR5UlXJ1m2lX4fHced9HeoTRKglk/edi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_TcnZgyODC3YUdMAfHNGTu1sT0_fc-owPzyWG-_9HUc/edit?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DKznF7rVcVHQ0JttI4DXLJME5Ia4hSR5-SdtCWXz5Bo/edi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oardgamegeek.com/geeklist/156902/meta-geeklist-my-amazing-students-board-game-desi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Teaching Board Game Design</a:t>
            </a:r>
            <a:endParaRPr lang="en-US" dirty="0"/>
          </a:p>
        </p:txBody>
      </p:sp>
      <p:sp>
        <p:nvSpPr>
          <p:cNvPr id="5" name="Subtitle 4"/>
          <p:cNvSpPr>
            <a:spLocks noGrp="1"/>
          </p:cNvSpPr>
          <p:nvPr>
            <p:ph type="subTitle" idx="1"/>
          </p:nvPr>
        </p:nvSpPr>
        <p:spPr/>
        <p:txBody>
          <a:bodyPr/>
          <a:lstStyle/>
          <a:p>
            <a:r>
              <a:rPr lang="en-US" dirty="0" smtClean="0"/>
              <a:t>Kathleen Mercury</a:t>
            </a:r>
            <a:endParaRPr lang="en-US" dirty="0"/>
          </a:p>
        </p:txBody>
      </p:sp>
    </p:spTree>
    <p:extLst>
      <p:ext uri="{BB962C8B-B14F-4D97-AF65-F5344CB8AC3E}">
        <p14:creationId xmlns:p14="http://schemas.microsoft.com/office/powerpoint/2010/main" val="19224132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Life Skills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Affective skills:</a:t>
            </a:r>
            <a:r>
              <a:rPr lang="en-US" dirty="0"/>
              <a:t> the student learns how to actively think about what others are thinking: what do others like?  What do others find fun?  How can I explain my ideas in a way that makes sense to someone else?  How do I respond when what I think makes sense, doesn't make sense to others?  </a:t>
            </a:r>
          </a:p>
          <a:p>
            <a:r>
              <a:rPr lang="en-US" b="1" dirty="0"/>
              <a:t>Self-Awareness: </a:t>
            </a:r>
            <a:r>
              <a:rPr lang="en-US" dirty="0"/>
              <a:t>the student learns about what is important to him or herself individually, how they need to process information and to generate solutions.  The student learns how to find their voice as a designer, as they create games that reflect their interests.</a:t>
            </a:r>
            <a:r>
              <a:rPr lang="en-US" b="1" dirty="0"/>
              <a:t>  </a:t>
            </a:r>
            <a:endParaRPr lang="en-US" dirty="0"/>
          </a:p>
        </p:txBody>
      </p:sp>
    </p:spTree>
    <p:extLst>
      <p:ext uri="{BB962C8B-B14F-4D97-AF65-F5344CB8AC3E}">
        <p14:creationId xmlns:p14="http://schemas.microsoft.com/office/powerpoint/2010/main" val="24705513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Teach: </a:t>
            </a:r>
            <a:br>
              <a:rPr lang="en-US" dirty="0" smtClean="0"/>
            </a:br>
            <a:r>
              <a:rPr lang="en-US" dirty="0" smtClean="0"/>
              <a:t>Student Roles</a:t>
            </a:r>
            <a:endParaRPr lang="en-US" dirty="0"/>
          </a:p>
        </p:txBody>
      </p:sp>
      <p:sp>
        <p:nvSpPr>
          <p:cNvPr id="3" name="Text Placeholder 2"/>
          <p:cNvSpPr>
            <a:spLocks noGrp="1"/>
          </p:cNvSpPr>
          <p:nvPr>
            <p:ph type="body" sz="half" idx="2"/>
          </p:nvPr>
        </p:nvSpPr>
        <p:spPr/>
        <p:txBody>
          <a:bodyPr/>
          <a:lstStyle/>
          <a:p>
            <a:pPr>
              <a:lnSpc>
                <a:spcPct val="90000"/>
              </a:lnSpc>
            </a:pPr>
            <a:r>
              <a:rPr lang="en-US" dirty="0"/>
              <a:t>Game Player</a:t>
            </a:r>
          </a:p>
          <a:p>
            <a:pPr>
              <a:lnSpc>
                <a:spcPct val="90000"/>
              </a:lnSpc>
            </a:pPr>
            <a:r>
              <a:rPr lang="en-US" dirty="0"/>
              <a:t>Motivator</a:t>
            </a:r>
          </a:p>
          <a:p>
            <a:pPr>
              <a:lnSpc>
                <a:spcPct val="90000"/>
              </a:lnSpc>
            </a:pPr>
            <a:r>
              <a:rPr lang="en-US" dirty="0"/>
              <a:t>Graphic Designer</a:t>
            </a:r>
          </a:p>
          <a:p>
            <a:pPr>
              <a:lnSpc>
                <a:spcPct val="90000"/>
              </a:lnSpc>
            </a:pPr>
            <a:r>
              <a:rPr lang="en-US" dirty="0"/>
              <a:t>Writer</a:t>
            </a:r>
          </a:p>
          <a:p>
            <a:pPr>
              <a:lnSpc>
                <a:spcPct val="90000"/>
              </a:lnSpc>
            </a:pPr>
            <a:r>
              <a:rPr lang="en-US" dirty="0"/>
              <a:t>Engineer</a:t>
            </a:r>
          </a:p>
          <a:p>
            <a:pPr>
              <a:lnSpc>
                <a:spcPct val="90000"/>
              </a:lnSpc>
            </a:pPr>
            <a:r>
              <a:rPr lang="en-US" dirty="0"/>
              <a:t>Salesman</a:t>
            </a:r>
          </a:p>
          <a:p>
            <a:pPr>
              <a:lnSpc>
                <a:spcPct val="90000"/>
              </a:lnSpc>
            </a:pPr>
            <a:r>
              <a:rPr lang="en-US" dirty="0"/>
              <a:t>Public Relations</a:t>
            </a:r>
          </a:p>
          <a:p>
            <a:pPr>
              <a:lnSpc>
                <a:spcPct val="90000"/>
              </a:lnSpc>
            </a:pPr>
            <a:r>
              <a:rPr lang="en-US" dirty="0"/>
              <a:t>*</a:t>
            </a:r>
            <a:r>
              <a:rPr lang="en-US" dirty="0" smtClean="0"/>
              <a:t>Negotiator</a:t>
            </a:r>
            <a:endParaRPr lang="en-US" dirty="0"/>
          </a:p>
        </p:txBody>
      </p:sp>
      <p:pic>
        <p:nvPicPr>
          <p:cNvPr id="7" name="Picture 3"/>
          <p:cNvPicPr>
            <a:picLocks noGrp="1" noChangeAspect="1"/>
          </p:cNvPicPr>
          <p:nvPr>
            <p:ph idx="1"/>
          </p:nvPr>
        </p:nvPicPr>
        <p:blipFill>
          <a:blip r:embed="rId2">
            <a:extLst>
              <a:ext uri="{28A0092B-C50C-407E-A947-70E740481C1C}">
                <a14:useLocalDpi xmlns:a14="http://schemas.microsoft.com/office/drawing/2010/main" val="0"/>
              </a:ext>
            </a:extLst>
          </a:blip>
          <a:srcRect t="-35388" b="-3538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672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Stanford’s </a:t>
            </a:r>
            <a:r>
              <a:rPr lang="en-US" dirty="0" err="1" smtClean="0"/>
              <a:t>D.School</a:t>
            </a:r>
            <a:r>
              <a:rPr lang="en-US" dirty="0" smtClean="0"/>
              <a:t> </a:t>
            </a:r>
            <a:endParaRPr lang="en-US" dirty="0"/>
          </a:p>
        </p:txBody>
      </p:sp>
      <p:sp>
        <p:nvSpPr>
          <p:cNvPr id="3" name="Content Placeholder 2"/>
          <p:cNvSpPr>
            <a:spLocks noGrp="1"/>
          </p:cNvSpPr>
          <p:nvPr>
            <p:ph sz="half" idx="1"/>
          </p:nvPr>
        </p:nvSpPr>
        <p:spPr/>
        <p:txBody>
          <a:bodyPr>
            <a:normAutofit/>
          </a:bodyPr>
          <a:lstStyle/>
          <a:p>
            <a:r>
              <a:rPr lang="en-US" dirty="0" smtClean="0"/>
              <a:t>Inspired by Stanford’s </a:t>
            </a:r>
            <a:r>
              <a:rPr lang="en-US" dirty="0" err="1" smtClean="0"/>
              <a:t>d.school’s</a:t>
            </a:r>
            <a:r>
              <a:rPr lang="en-US" dirty="0" smtClean="0"/>
              <a:t> design mindset</a:t>
            </a:r>
          </a:p>
          <a:p>
            <a:pPr lvl="1"/>
            <a:r>
              <a:rPr lang="en-US" dirty="0"/>
              <a:t>Bias towards action</a:t>
            </a:r>
          </a:p>
          <a:p>
            <a:pPr lvl="1"/>
            <a:r>
              <a:rPr lang="en-US" dirty="0"/>
              <a:t>Collaborate across boundaries</a:t>
            </a:r>
          </a:p>
          <a:p>
            <a:pPr lvl="1"/>
            <a:r>
              <a:rPr lang="en-US" dirty="0"/>
              <a:t>Focus on human values</a:t>
            </a:r>
          </a:p>
          <a:p>
            <a:pPr lvl="1"/>
            <a:r>
              <a:rPr lang="en-US" dirty="0"/>
              <a:t>Be mindful of process</a:t>
            </a:r>
          </a:p>
          <a:p>
            <a:pPr lvl="1"/>
            <a:r>
              <a:rPr lang="en-US" dirty="0"/>
              <a:t>Prototype towards a solution</a:t>
            </a:r>
          </a:p>
          <a:p>
            <a:pPr lvl="1"/>
            <a:r>
              <a:rPr lang="en-US" dirty="0"/>
              <a:t>Show, don't </a:t>
            </a:r>
            <a:r>
              <a:rPr lang="en-US" dirty="0" smtClean="0"/>
              <a:t>tell</a:t>
            </a:r>
          </a:p>
        </p:txBody>
      </p:sp>
      <p:pic>
        <p:nvPicPr>
          <p:cNvPr id="5" name="Content Placeholder 4" descr="steps-730x345.png"/>
          <p:cNvPicPr>
            <a:picLocks noGrp="1" noChangeAspect="1"/>
          </p:cNvPicPr>
          <p:nvPr>
            <p:ph sz="half" idx="2"/>
          </p:nvPr>
        </p:nvPicPr>
        <p:blipFill>
          <a:blip r:embed="rId2">
            <a:extLst>
              <a:ext uri="{28A0092B-C50C-407E-A947-70E740481C1C}">
                <a14:useLocalDpi xmlns:a14="http://schemas.microsoft.com/office/drawing/2010/main" val="0"/>
              </a:ext>
            </a:extLst>
          </a:blip>
          <a:srcRect t="-56959" b="-56959"/>
          <a:stretch>
            <a:fillRect/>
          </a:stretch>
        </p:blipFill>
        <p:spPr>
          <a:xfrm>
            <a:off x="4175109" y="1128121"/>
            <a:ext cx="5031445" cy="5086700"/>
          </a:xfrm>
        </p:spPr>
      </p:pic>
      <p:sp>
        <p:nvSpPr>
          <p:cNvPr id="4" name="TextBox 3"/>
          <p:cNvSpPr txBox="1"/>
          <p:nvPr/>
        </p:nvSpPr>
        <p:spPr>
          <a:xfrm>
            <a:off x="890495" y="6214821"/>
            <a:ext cx="7967755" cy="369332"/>
          </a:xfrm>
          <a:prstGeom prst="rect">
            <a:avLst/>
          </a:prstGeom>
          <a:noFill/>
        </p:spPr>
        <p:txBody>
          <a:bodyPr wrap="square" rtlCol="0">
            <a:spAutoFit/>
          </a:bodyPr>
          <a:lstStyle/>
          <a:p>
            <a:r>
              <a:rPr lang="en-US" dirty="0">
                <a:solidFill>
                  <a:srgbClr val="FF0000"/>
                </a:solidFill>
                <a:hlinkClick r:id="rId3"/>
              </a:rPr>
              <a:t>http://</a:t>
            </a:r>
            <a:r>
              <a:rPr lang="en-US" dirty="0" err="1">
                <a:solidFill>
                  <a:srgbClr val="FF0000"/>
                </a:solidFill>
                <a:hlinkClick r:id="rId3"/>
              </a:rPr>
              <a:t>dschool.stanford.edu</a:t>
            </a:r>
            <a:r>
              <a:rPr lang="en-US" dirty="0">
                <a:solidFill>
                  <a:srgbClr val="FF0000"/>
                </a:solidFill>
                <a:hlinkClick r:id="rId3"/>
              </a:rPr>
              <a:t>/</a:t>
            </a:r>
            <a:endParaRPr lang="en-US" dirty="0">
              <a:solidFill>
                <a:srgbClr val="FF0000"/>
              </a:solidFill>
            </a:endParaRPr>
          </a:p>
        </p:txBody>
      </p:sp>
    </p:spTree>
    <p:extLst>
      <p:ext uri="{BB962C8B-B14F-4D97-AF65-F5344CB8AC3E}">
        <p14:creationId xmlns:p14="http://schemas.microsoft.com/office/powerpoint/2010/main" val="1236520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Process: First Quarter</a:t>
            </a:r>
            <a:endParaRPr lang="en-US" dirty="0"/>
          </a:p>
        </p:txBody>
      </p:sp>
      <p:sp>
        <p:nvSpPr>
          <p:cNvPr id="6" name="Content Placeholder 5"/>
          <p:cNvSpPr>
            <a:spLocks noGrp="1"/>
          </p:cNvSpPr>
          <p:nvPr>
            <p:ph idx="1"/>
          </p:nvPr>
        </p:nvSpPr>
        <p:spPr/>
        <p:txBody>
          <a:bodyPr>
            <a:normAutofit lnSpcReduction="10000"/>
          </a:bodyPr>
          <a:lstStyle/>
          <a:p>
            <a:r>
              <a:rPr lang="en-US" dirty="0" smtClean="0"/>
              <a:t>What is a game, Going Cardboard (1wk)</a:t>
            </a:r>
          </a:p>
          <a:p>
            <a:r>
              <a:rPr lang="en-US" dirty="0" smtClean="0"/>
              <a:t>Learning about Mechanics (1wk)</a:t>
            </a:r>
          </a:p>
          <a:p>
            <a:r>
              <a:rPr lang="en-US" dirty="0" smtClean="0"/>
              <a:t>Playing Games (2-3 </a:t>
            </a:r>
            <a:r>
              <a:rPr lang="en-US" dirty="0" err="1" smtClean="0"/>
              <a:t>wks</a:t>
            </a:r>
            <a:r>
              <a:rPr lang="en-US" dirty="0" smtClean="0"/>
              <a:t>)</a:t>
            </a:r>
          </a:p>
          <a:p>
            <a:r>
              <a:rPr lang="en-US" dirty="0" err="1" smtClean="0"/>
              <a:t>Modding</a:t>
            </a:r>
            <a:r>
              <a:rPr lang="en-US" dirty="0" smtClean="0"/>
              <a:t> a Game (1wk)</a:t>
            </a:r>
          </a:p>
          <a:p>
            <a:r>
              <a:rPr lang="en-US" dirty="0" smtClean="0"/>
              <a:t>Choosing a Theme &amp; Conflict (2wks)</a:t>
            </a:r>
          </a:p>
          <a:p>
            <a:r>
              <a:rPr lang="en-US" dirty="0" smtClean="0"/>
              <a:t>Revisiting Mechanics (1wk)</a:t>
            </a:r>
          </a:p>
          <a:p>
            <a:r>
              <a:rPr lang="en-US" dirty="0" smtClean="0"/>
              <a:t>Prototype Development (3wks)</a:t>
            </a:r>
            <a:endParaRPr lang="en-US" dirty="0"/>
          </a:p>
        </p:txBody>
      </p:sp>
    </p:spTree>
    <p:extLst>
      <p:ext uri="{BB962C8B-B14F-4D97-AF65-F5344CB8AC3E}">
        <p14:creationId xmlns:p14="http://schemas.microsoft.com/office/powerpoint/2010/main" val="2204450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Second Quarter</a:t>
            </a:r>
            <a:endParaRPr lang="en-US" dirty="0"/>
          </a:p>
        </p:txBody>
      </p:sp>
      <p:sp>
        <p:nvSpPr>
          <p:cNvPr id="3" name="Content Placeholder 2"/>
          <p:cNvSpPr>
            <a:spLocks noGrp="1"/>
          </p:cNvSpPr>
          <p:nvPr>
            <p:ph idx="1"/>
          </p:nvPr>
        </p:nvSpPr>
        <p:spPr/>
        <p:txBody>
          <a:bodyPr/>
          <a:lstStyle/>
          <a:p>
            <a:r>
              <a:rPr lang="en-US" dirty="0" smtClean="0"/>
              <a:t>Objectives &amp; Victory Conditions (1wk)</a:t>
            </a:r>
          </a:p>
          <a:p>
            <a:r>
              <a:rPr lang="en-US" dirty="0" err="1" smtClean="0"/>
              <a:t>Playtesting</a:t>
            </a:r>
            <a:r>
              <a:rPr lang="en-US" dirty="0" smtClean="0"/>
              <a:t> &amp; Writing Rules (5wks)</a:t>
            </a:r>
          </a:p>
          <a:p>
            <a:r>
              <a:rPr lang="en-US" dirty="0" smtClean="0"/>
              <a:t>Finalizing the Prototype (2wks)</a:t>
            </a:r>
          </a:p>
          <a:p>
            <a:r>
              <a:rPr lang="en-US" dirty="0" smtClean="0"/>
              <a:t>Selling Your Game (1-2wks)</a:t>
            </a:r>
          </a:p>
          <a:p>
            <a:pPr lvl="1"/>
            <a:r>
              <a:rPr lang="en-US" dirty="0" smtClean="0"/>
              <a:t>Students write to game publishers</a:t>
            </a:r>
          </a:p>
          <a:p>
            <a:pPr lvl="1"/>
            <a:r>
              <a:rPr lang="en-US" dirty="0" smtClean="0"/>
              <a:t>Post on BGG, other sites, blogs</a:t>
            </a:r>
          </a:p>
          <a:p>
            <a:pPr lvl="1"/>
            <a:r>
              <a:rPr lang="en-US" dirty="0" smtClean="0"/>
              <a:t>Upload files to </a:t>
            </a:r>
            <a:r>
              <a:rPr lang="en-US" dirty="0" err="1" smtClean="0"/>
              <a:t>GameCrafter</a:t>
            </a:r>
            <a:r>
              <a:rPr lang="en-US" dirty="0" smtClean="0"/>
              <a:t>, sell copies</a:t>
            </a:r>
            <a:endParaRPr lang="en-US" dirty="0"/>
          </a:p>
        </p:txBody>
      </p:sp>
    </p:spTree>
    <p:extLst>
      <p:ext uri="{BB962C8B-B14F-4D97-AF65-F5344CB8AC3E}">
        <p14:creationId xmlns:p14="http://schemas.microsoft.com/office/powerpoint/2010/main" val="33826096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What is a Game?</a:t>
            </a:r>
            <a:endParaRPr lang="en-US" dirty="0"/>
          </a:p>
        </p:txBody>
      </p:sp>
      <p:sp>
        <p:nvSpPr>
          <p:cNvPr id="3" name="Content Placeholder 2"/>
          <p:cNvSpPr>
            <a:spLocks noGrp="1"/>
          </p:cNvSpPr>
          <p:nvPr>
            <p:ph idx="1"/>
          </p:nvPr>
        </p:nvSpPr>
        <p:spPr/>
        <p:txBody>
          <a:bodyPr/>
          <a:lstStyle/>
          <a:p>
            <a:r>
              <a:rPr lang="en-US" dirty="0" smtClean="0"/>
              <a:t>PowerPoint about what games are</a:t>
            </a:r>
          </a:p>
          <a:p>
            <a:r>
              <a:rPr lang="en-US" dirty="0" smtClean="0"/>
              <a:t>Students generate own definitions, discuss</a:t>
            </a:r>
          </a:p>
          <a:p>
            <a:pPr marL="0" indent="0">
              <a:buNone/>
            </a:pPr>
            <a:endParaRPr lang="en-US" dirty="0"/>
          </a:p>
        </p:txBody>
      </p:sp>
      <p:pic>
        <p:nvPicPr>
          <p:cNvPr id="4" name="Picture 3" descr="surviv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30" y="3741893"/>
            <a:ext cx="2590907" cy="2384270"/>
          </a:xfrm>
          <a:prstGeom prst="rect">
            <a:avLst/>
          </a:prstGeom>
        </p:spPr>
      </p:pic>
    </p:spTree>
    <p:extLst>
      <p:ext uri="{BB962C8B-B14F-4D97-AF65-F5344CB8AC3E}">
        <p14:creationId xmlns:p14="http://schemas.microsoft.com/office/powerpoint/2010/main" val="22290537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Going Cardboard</a:t>
            </a:r>
            <a:endParaRPr lang="en-US" dirty="0"/>
          </a:p>
        </p:txBody>
      </p:sp>
      <p:sp>
        <p:nvSpPr>
          <p:cNvPr id="3" name="Content Placeholder 2"/>
          <p:cNvSpPr>
            <a:spLocks noGrp="1"/>
          </p:cNvSpPr>
          <p:nvPr>
            <p:ph sz="half" idx="1"/>
          </p:nvPr>
        </p:nvSpPr>
        <p:spPr/>
        <p:txBody>
          <a:bodyPr/>
          <a:lstStyle/>
          <a:p>
            <a:r>
              <a:rPr lang="en-US" dirty="0" smtClean="0"/>
              <a:t>Documentary about the board game world</a:t>
            </a:r>
          </a:p>
          <a:p>
            <a:r>
              <a:rPr lang="en-US" dirty="0" smtClean="0"/>
              <a:t>Helpful to show students what they are becoming a a part of</a:t>
            </a:r>
          </a:p>
          <a:p>
            <a:r>
              <a:rPr lang="en-US" dirty="0" smtClean="0"/>
              <a:t>Shows successes and challenges of getting games published</a:t>
            </a:r>
            <a:endParaRPr lang="en-US" dirty="0"/>
          </a:p>
        </p:txBody>
      </p:sp>
      <p:pic>
        <p:nvPicPr>
          <p:cNvPr id="5" name="Content Placeholder 4" descr="Going_Cardboard.jpeg"/>
          <p:cNvPicPr>
            <a:picLocks noGrp="1" noChangeAspect="1"/>
          </p:cNvPicPr>
          <p:nvPr>
            <p:ph sz="half" idx="2"/>
          </p:nvPr>
        </p:nvPicPr>
        <p:blipFill>
          <a:blip r:embed="rId2">
            <a:extLst>
              <a:ext uri="{28A0092B-C50C-407E-A947-70E740481C1C}">
                <a14:useLocalDpi xmlns:a14="http://schemas.microsoft.com/office/drawing/2010/main" val="0"/>
              </a:ext>
            </a:extLst>
          </a:blip>
          <a:srcRect l="-20443" r="-20443"/>
          <a:stretch>
            <a:fillRect/>
          </a:stretch>
        </p:blipFill>
        <p:spPr/>
      </p:pic>
    </p:spTree>
    <p:extLst>
      <p:ext uri="{BB962C8B-B14F-4D97-AF65-F5344CB8AC3E}">
        <p14:creationId xmlns:p14="http://schemas.microsoft.com/office/powerpoint/2010/main" val="104705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Process: Learning About Mechanics </a:t>
            </a:r>
            <a:endParaRPr lang="en-US" dirty="0"/>
          </a:p>
        </p:txBody>
      </p:sp>
      <p:sp>
        <p:nvSpPr>
          <p:cNvPr id="3" name="Content Placeholder 2"/>
          <p:cNvSpPr>
            <a:spLocks noGrp="1"/>
          </p:cNvSpPr>
          <p:nvPr>
            <p:ph idx="1"/>
          </p:nvPr>
        </p:nvSpPr>
        <p:spPr/>
        <p:txBody>
          <a:bodyPr/>
          <a:lstStyle/>
          <a:p>
            <a:r>
              <a:rPr lang="en-US" dirty="0" smtClean="0"/>
              <a:t>Critical stage in the process, shifts students from players to designers</a:t>
            </a:r>
          </a:p>
          <a:p>
            <a:r>
              <a:rPr lang="en-US" dirty="0" smtClean="0"/>
              <a:t>I focus on 20ish game mechanics, present another 20ish separately</a:t>
            </a:r>
          </a:p>
          <a:p>
            <a:r>
              <a:rPr lang="en-US" dirty="0" smtClean="0"/>
              <a:t>No. Roll. And. Move.</a:t>
            </a:r>
            <a:endParaRPr lang="en-US" dirty="0"/>
          </a:p>
        </p:txBody>
      </p:sp>
    </p:spTree>
    <p:extLst>
      <p:ext uri="{BB962C8B-B14F-4D97-AF65-F5344CB8AC3E}">
        <p14:creationId xmlns:p14="http://schemas.microsoft.com/office/powerpoint/2010/main" val="3809360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12 at 2.14.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690681"/>
          </a:xfrm>
          <a:prstGeom prst="rect">
            <a:avLst/>
          </a:prstGeom>
        </p:spPr>
      </p:pic>
    </p:spTree>
    <p:extLst>
      <p:ext uri="{BB962C8B-B14F-4D97-AF65-F5344CB8AC3E}">
        <p14:creationId xmlns:p14="http://schemas.microsoft.com/office/powerpoint/2010/main" val="2578347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Playing Games</a:t>
            </a:r>
            <a:endParaRPr lang="en-US" dirty="0"/>
          </a:p>
        </p:txBody>
      </p:sp>
      <p:sp>
        <p:nvSpPr>
          <p:cNvPr id="3" name="Content Placeholder 2"/>
          <p:cNvSpPr>
            <a:spLocks noGrp="1"/>
          </p:cNvSpPr>
          <p:nvPr>
            <p:ph idx="1"/>
          </p:nvPr>
        </p:nvSpPr>
        <p:spPr/>
        <p:txBody>
          <a:bodyPr>
            <a:normAutofit fontScale="92500"/>
          </a:bodyPr>
          <a:lstStyle/>
          <a:p>
            <a:r>
              <a:rPr lang="en-US" dirty="0" smtClean="0"/>
              <a:t>Essential to being an informed designer</a:t>
            </a:r>
          </a:p>
          <a:p>
            <a:r>
              <a:rPr lang="en-US" dirty="0" smtClean="0"/>
              <a:t>Experience a variety of mechanics, themes, objectives</a:t>
            </a:r>
          </a:p>
          <a:p>
            <a:r>
              <a:rPr lang="en-US" dirty="0" smtClean="0"/>
              <a:t>Students have to read rulebooks, learn the game, and teach the game to their gaming group.</a:t>
            </a:r>
          </a:p>
          <a:p>
            <a:r>
              <a:rPr lang="en-US" dirty="0" smtClean="0"/>
              <a:t>Learn how to approach games from a designer’s perspective, not just a player’s.</a:t>
            </a:r>
          </a:p>
          <a:p>
            <a:r>
              <a:rPr lang="en-US" dirty="0">
                <a:hlinkClick r:id="rId2"/>
              </a:rPr>
              <a:t>http://www.kathleenmercury.com/establishing-a-game-design-friendly-</a:t>
            </a:r>
            <a:r>
              <a:rPr lang="en-US" dirty="0" smtClean="0">
                <a:hlinkClick r:id="rId2"/>
              </a:rPr>
              <a:t>classroom.html</a:t>
            </a:r>
            <a:endParaRPr lang="en-US" dirty="0"/>
          </a:p>
          <a:p>
            <a:endParaRPr lang="en-US" dirty="0" smtClean="0"/>
          </a:p>
        </p:txBody>
      </p:sp>
    </p:spTree>
    <p:extLst>
      <p:ext uri="{BB962C8B-B14F-4D97-AF65-F5344CB8AC3E}">
        <p14:creationId xmlns:p14="http://schemas.microsoft.com/office/powerpoint/2010/main" val="499252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sz="half" idx="1"/>
          </p:nvPr>
        </p:nvSpPr>
        <p:spPr/>
        <p:txBody>
          <a:bodyPr/>
          <a:lstStyle/>
          <a:p>
            <a:r>
              <a:rPr lang="en-US" dirty="0" smtClean="0"/>
              <a:t>Gifted teacher for </a:t>
            </a:r>
            <a:r>
              <a:rPr lang="en-US" dirty="0" smtClean="0"/>
              <a:t>10 </a:t>
            </a:r>
            <a:r>
              <a:rPr lang="en-US" dirty="0" smtClean="0"/>
              <a:t>years</a:t>
            </a:r>
          </a:p>
          <a:p>
            <a:r>
              <a:rPr lang="en-US" dirty="0" smtClean="0"/>
              <a:t>Geek</a:t>
            </a:r>
          </a:p>
          <a:p>
            <a:r>
              <a:rPr lang="en-US" dirty="0" smtClean="0"/>
              <a:t>Incredible amount of freedom in what I teach</a:t>
            </a:r>
          </a:p>
          <a:p>
            <a:r>
              <a:rPr lang="en-US" dirty="0" smtClean="0"/>
              <a:t>What do smart, geeky adults like?  Board games!</a:t>
            </a:r>
          </a:p>
          <a:p>
            <a:r>
              <a:rPr lang="en-US" dirty="0" smtClean="0"/>
              <a:t>Teaching board game design for six or seven years</a:t>
            </a:r>
            <a:endParaRPr lang="en-US" dirty="0"/>
          </a:p>
        </p:txBody>
      </p:sp>
      <p:pic>
        <p:nvPicPr>
          <p:cNvPr id="5" name="Content Placeholder 4" descr="Dirty Birdy Mercury teaching.jpg"/>
          <p:cNvPicPr>
            <a:picLocks noGrp="1" noChangeAspect="1"/>
          </p:cNvPicPr>
          <p:nvPr>
            <p:ph sz="half" idx="2"/>
          </p:nvPr>
        </p:nvPicPr>
        <p:blipFill>
          <a:blip r:embed="rId2">
            <a:extLst>
              <a:ext uri="{28A0092B-C50C-407E-A947-70E740481C1C}">
                <a14:useLocalDpi xmlns:a14="http://schemas.microsoft.com/office/drawing/2010/main" val="0"/>
              </a:ext>
            </a:extLst>
          </a:blip>
          <a:srcRect l="12904" r="12904"/>
          <a:stretch>
            <a:fillRect/>
          </a:stretch>
        </p:blipFill>
        <p:spPr/>
      </p:pic>
    </p:spTree>
    <p:extLst>
      <p:ext uri="{BB962C8B-B14F-4D97-AF65-F5344CB8AC3E}">
        <p14:creationId xmlns:p14="http://schemas.microsoft.com/office/powerpoint/2010/main" val="984712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Gaming Groups</a:t>
            </a:r>
            <a:endParaRPr lang="en-US" dirty="0"/>
          </a:p>
        </p:txBody>
      </p:sp>
      <p:sp>
        <p:nvSpPr>
          <p:cNvPr id="3" name="Content Placeholder 2"/>
          <p:cNvSpPr>
            <a:spLocks noGrp="1"/>
          </p:cNvSpPr>
          <p:nvPr>
            <p:ph idx="1"/>
          </p:nvPr>
        </p:nvSpPr>
        <p:spPr/>
        <p:txBody>
          <a:bodyPr/>
          <a:lstStyle/>
          <a:p>
            <a:r>
              <a:rPr lang="en-US" dirty="0" smtClean="0"/>
              <a:t>Cohort approach—I put students in gaming groups that remain fairly constant throughout the semester</a:t>
            </a:r>
          </a:p>
          <a:p>
            <a:r>
              <a:rPr lang="en-US" dirty="0" smtClean="0"/>
              <a:t>Each student designs their own game, but have partners who are cognizant of their game’s development and help shape it along the way</a:t>
            </a:r>
          </a:p>
          <a:p>
            <a:r>
              <a:rPr lang="en-US" dirty="0" smtClean="0"/>
              <a:t>Tend to keep kids in groups of their friends</a:t>
            </a:r>
          </a:p>
          <a:p>
            <a:pPr lvl="1"/>
            <a:r>
              <a:rPr lang="en-US" dirty="0" smtClean="0"/>
              <a:t>I mix it up during </a:t>
            </a:r>
            <a:r>
              <a:rPr lang="en-US" dirty="0" err="1" smtClean="0"/>
              <a:t>playtesting</a:t>
            </a:r>
            <a:endParaRPr lang="en-US" dirty="0"/>
          </a:p>
        </p:txBody>
      </p:sp>
    </p:spTree>
    <p:extLst>
      <p:ext uri="{BB962C8B-B14F-4D97-AF65-F5344CB8AC3E}">
        <p14:creationId xmlns:p14="http://schemas.microsoft.com/office/powerpoint/2010/main" val="30283312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12 at 2.1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19100"/>
            <a:ext cx="8483600" cy="6019800"/>
          </a:xfrm>
          <a:prstGeom prst="rect">
            <a:avLst/>
          </a:prstGeom>
        </p:spPr>
      </p:pic>
    </p:spTree>
    <p:extLst>
      <p:ext uri="{BB962C8B-B14F-4D97-AF65-F5344CB8AC3E}">
        <p14:creationId xmlns:p14="http://schemas.microsoft.com/office/powerpoint/2010/main" val="1749834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t>
            </a:r>
            <a:r>
              <a:rPr lang="en-US" dirty="0" err="1" smtClean="0"/>
              <a:t>Modding</a:t>
            </a:r>
            <a:r>
              <a:rPr lang="en-US" dirty="0" smtClean="0"/>
              <a:t> a Game</a:t>
            </a:r>
            <a:endParaRPr lang="en-US" dirty="0"/>
          </a:p>
        </p:txBody>
      </p:sp>
      <p:sp>
        <p:nvSpPr>
          <p:cNvPr id="3" name="Content Placeholder 2"/>
          <p:cNvSpPr>
            <a:spLocks noGrp="1"/>
          </p:cNvSpPr>
          <p:nvPr>
            <p:ph idx="1"/>
          </p:nvPr>
        </p:nvSpPr>
        <p:spPr/>
        <p:txBody>
          <a:bodyPr/>
          <a:lstStyle/>
          <a:p>
            <a:r>
              <a:rPr lang="en-US" dirty="0" smtClean="0"/>
              <a:t>Short activity where students take an existing game, apply new mechanics to it</a:t>
            </a:r>
          </a:p>
          <a:p>
            <a:r>
              <a:rPr lang="en-US" dirty="0" smtClean="0"/>
              <a:t>Institute of Play: Rock Paper Scissors</a:t>
            </a:r>
          </a:p>
          <a:p>
            <a:r>
              <a:rPr lang="en-US" dirty="0" smtClean="0"/>
              <a:t>“Luck Game Conversion”: Sorry, </a:t>
            </a:r>
            <a:r>
              <a:rPr lang="en-US" dirty="0" err="1" smtClean="0"/>
              <a:t>Candyland</a:t>
            </a:r>
            <a:r>
              <a:rPr lang="en-US" dirty="0" smtClean="0"/>
              <a:t>, Chutes and Ladders</a:t>
            </a:r>
          </a:p>
          <a:p>
            <a:r>
              <a:rPr lang="en-US" dirty="0" smtClean="0"/>
              <a:t>Gentle step towards game design</a:t>
            </a:r>
            <a:endParaRPr lang="en-US" dirty="0"/>
          </a:p>
        </p:txBody>
      </p:sp>
      <p:sp>
        <p:nvSpPr>
          <p:cNvPr id="4" name="TextBox 3"/>
          <p:cNvSpPr txBox="1"/>
          <p:nvPr/>
        </p:nvSpPr>
        <p:spPr>
          <a:xfrm>
            <a:off x="715316" y="6014893"/>
            <a:ext cx="6306458" cy="369332"/>
          </a:xfrm>
          <a:prstGeom prst="rect">
            <a:avLst/>
          </a:prstGeom>
          <a:noFill/>
        </p:spPr>
        <p:txBody>
          <a:bodyPr wrap="square" rtlCol="0">
            <a:spAutoFit/>
          </a:bodyPr>
          <a:lstStyle/>
          <a:p>
            <a:r>
              <a:rPr lang="en-US" dirty="0">
                <a:hlinkClick r:id="rId2"/>
              </a:rPr>
              <a:t>http://</a:t>
            </a:r>
            <a:r>
              <a:rPr lang="en-US" dirty="0" err="1">
                <a:hlinkClick r:id="rId2"/>
              </a:rPr>
              <a:t>www.instituteofplay.org</a:t>
            </a:r>
            <a:r>
              <a:rPr lang="en-US" dirty="0">
                <a:hlinkClick r:id="rId2"/>
              </a:rPr>
              <a:t>/</a:t>
            </a:r>
            <a:endParaRPr lang="en-US" dirty="0"/>
          </a:p>
        </p:txBody>
      </p:sp>
    </p:spTree>
    <p:extLst>
      <p:ext uri="{BB962C8B-B14F-4D97-AF65-F5344CB8AC3E}">
        <p14:creationId xmlns:p14="http://schemas.microsoft.com/office/powerpoint/2010/main" val="1605606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t>
            </a:r>
            <a:r>
              <a:rPr lang="en-US" dirty="0" err="1" smtClean="0"/>
              <a:t>Modding</a:t>
            </a:r>
            <a:r>
              <a:rPr lang="en-US" dirty="0" smtClean="0"/>
              <a:t> a Game</a:t>
            </a:r>
            <a:endParaRPr lang="en-US" dirty="0"/>
          </a:p>
        </p:txBody>
      </p:sp>
      <p:sp>
        <p:nvSpPr>
          <p:cNvPr id="3" name="Content Placeholder 2"/>
          <p:cNvSpPr>
            <a:spLocks noGrp="1"/>
          </p:cNvSpPr>
          <p:nvPr>
            <p:ph idx="1"/>
          </p:nvPr>
        </p:nvSpPr>
        <p:spPr/>
        <p:txBody>
          <a:bodyPr/>
          <a:lstStyle/>
          <a:p>
            <a:r>
              <a:rPr lang="en-US" dirty="0" smtClean="0"/>
              <a:t>Student Example:</a:t>
            </a:r>
          </a:p>
          <a:p>
            <a:pPr lvl="1"/>
            <a:r>
              <a:rPr lang="en-US" dirty="0" err="1" smtClean="0"/>
              <a:t>G.I.Joe</a:t>
            </a:r>
            <a:r>
              <a:rPr lang="en-US" dirty="0" smtClean="0"/>
              <a:t>. Vs. Cobra And Two Other Bad Guys</a:t>
            </a:r>
          </a:p>
          <a:p>
            <a:pPr lvl="1"/>
            <a:r>
              <a:rPr lang="en-US" dirty="0" smtClean="0"/>
              <a:t>Chutes and Ladders</a:t>
            </a:r>
          </a:p>
          <a:p>
            <a:pPr lvl="2"/>
            <a:r>
              <a:rPr lang="en-US" dirty="0" smtClean="0"/>
              <a:t>Converted board to terrain</a:t>
            </a:r>
          </a:p>
          <a:p>
            <a:pPr lvl="2"/>
            <a:r>
              <a:rPr lang="en-US" dirty="0" smtClean="0"/>
              <a:t>Ladders became mountains, Chutes became rivers</a:t>
            </a:r>
          </a:p>
          <a:p>
            <a:pPr lvl="2"/>
            <a:r>
              <a:rPr lang="en-US" dirty="0" smtClean="0"/>
              <a:t>Extra pawn base became a magic helmet: objective to capture the helmet and eliminate opposition</a:t>
            </a:r>
            <a:endParaRPr lang="en-US" dirty="0"/>
          </a:p>
          <a:p>
            <a:pPr lvl="2"/>
            <a:r>
              <a:rPr lang="en-US" dirty="0" smtClean="0"/>
              <a:t>G.I. Joe: 7 points to take out</a:t>
            </a:r>
          </a:p>
          <a:p>
            <a:pPr lvl="2"/>
            <a:r>
              <a:rPr lang="en-US" dirty="0" smtClean="0"/>
              <a:t>Cobra, Two Others: 3 points each</a:t>
            </a:r>
          </a:p>
        </p:txBody>
      </p:sp>
    </p:spTree>
    <p:extLst>
      <p:ext uri="{BB962C8B-B14F-4D97-AF65-F5344CB8AC3E}">
        <p14:creationId xmlns:p14="http://schemas.microsoft.com/office/powerpoint/2010/main" val="9293487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Theme &amp; Conflict</a:t>
            </a:r>
            <a:endParaRPr lang="en-US" dirty="0"/>
          </a:p>
        </p:txBody>
      </p:sp>
      <p:sp>
        <p:nvSpPr>
          <p:cNvPr id="3" name="Content Placeholder 2"/>
          <p:cNvSpPr>
            <a:spLocks noGrp="1"/>
          </p:cNvSpPr>
          <p:nvPr>
            <p:ph idx="1"/>
          </p:nvPr>
        </p:nvSpPr>
        <p:spPr/>
        <p:txBody>
          <a:bodyPr/>
          <a:lstStyle/>
          <a:p>
            <a:r>
              <a:rPr lang="en-US" dirty="0" smtClean="0"/>
              <a:t>Theme: the scenario world in which to immerse players</a:t>
            </a:r>
          </a:p>
          <a:p>
            <a:r>
              <a:rPr lang="en-US" dirty="0" smtClean="0"/>
              <a:t>Must be passionate about their theme</a:t>
            </a:r>
          </a:p>
          <a:p>
            <a:r>
              <a:rPr lang="en-US" dirty="0" smtClean="0"/>
              <a:t>Brainstorm, quick and dirty research</a:t>
            </a:r>
          </a:p>
          <a:p>
            <a:r>
              <a:rPr lang="en-US" dirty="0" smtClean="0"/>
              <a:t>Halfway through—talk about conflict</a:t>
            </a:r>
          </a:p>
          <a:p>
            <a:pPr lvl="1"/>
            <a:r>
              <a:rPr lang="en-US" dirty="0" smtClean="0"/>
              <a:t>Analyze a game’s plot structure</a:t>
            </a:r>
          </a:p>
          <a:p>
            <a:r>
              <a:rPr lang="en-US" dirty="0" smtClean="0"/>
              <a:t>Choose theme on basis of content and conflict</a:t>
            </a:r>
            <a:endParaRPr lang="en-US" dirty="0"/>
          </a:p>
        </p:txBody>
      </p:sp>
    </p:spTree>
    <p:extLst>
      <p:ext uri="{BB962C8B-B14F-4D97-AF65-F5344CB8AC3E}">
        <p14:creationId xmlns:p14="http://schemas.microsoft.com/office/powerpoint/2010/main" val="11225241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Theme &amp; Conflict</a:t>
            </a:r>
            <a:endParaRPr lang="en-US" dirty="0"/>
          </a:p>
        </p:txBody>
      </p:sp>
      <p:sp>
        <p:nvSpPr>
          <p:cNvPr id="3" name="Content Placeholder 2"/>
          <p:cNvSpPr>
            <a:spLocks noGrp="1"/>
          </p:cNvSpPr>
          <p:nvPr>
            <p:ph idx="1"/>
          </p:nvPr>
        </p:nvSpPr>
        <p:spPr/>
        <p:txBody>
          <a:bodyPr/>
          <a:lstStyle/>
          <a:p>
            <a:r>
              <a:rPr lang="en-US" dirty="0" smtClean="0"/>
              <a:t>Student examples:</a:t>
            </a:r>
          </a:p>
          <a:p>
            <a:pPr lvl="1"/>
            <a:r>
              <a:rPr lang="en-US" dirty="0" smtClean="0"/>
              <a:t>Partying Pacifist (Somali) Pirates to build the best disco</a:t>
            </a:r>
          </a:p>
          <a:p>
            <a:pPr lvl="1"/>
            <a:r>
              <a:rPr lang="en-US" dirty="0" smtClean="0"/>
              <a:t>Dungeon crawling against monsters</a:t>
            </a:r>
          </a:p>
          <a:p>
            <a:pPr lvl="1"/>
            <a:r>
              <a:rPr lang="en-US" dirty="0" smtClean="0"/>
              <a:t>Computer hacking to impress an online girlfriend</a:t>
            </a:r>
          </a:p>
          <a:p>
            <a:pPr lvl="1"/>
            <a:r>
              <a:rPr lang="en-US" dirty="0" smtClean="0"/>
              <a:t>Bank robbing</a:t>
            </a:r>
          </a:p>
          <a:p>
            <a:pPr lvl="1"/>
            <a:r>
              <a:rPr lang="en-US" dirty="0" smtClean="0"/>
              <a:t>Cows in space, jumping over moons to settle them</a:t>
            </a:r>
          </a:p>
          <a:p>
            <a:pPr lvl="1"/>
            <a:r>
              <a:rPr lang="en-US" dirty="0" smtClean="0"/>
              <a:t>Guiding narwhals to breeding areas</a:t>
            </a:r>
          </a:p>
          <a:p>
            <a:pPr lvl="1"/>
            <a:r>
              <a:rPr lang="en-US" dirty="0" smtClean="0"/>
              <a:t>Bees fetching honey to make the queen bee happy</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0296713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Revisiting Mechanics</a:t>
            </a:r>
            <a:endParaRPr lang="en-US" dirty="0"/>
          </a:p>
        </p:txBody>
      </p:sp>
      <p:sp>
        <p:nvSpPr>
          <p:cNvPr id="3" name="Content Placeholder 2"/>
          <p:cNvSpPr>
            <a:spLocks noGrp="1"/>
          </p:cNvSpPr>
          <p:nvPr>
            <p:ph idx="1"/>
          </p:nvPr>
        </p:nvSpPr>
        <p:spPr/>
        <p:txBody>
          <a:bodyPr/>
          <a:lstStyle/>
          <a:p>
            <a:r>
              <a:rPr lang="en-US" dirty="0" smtClean="0"/>
              <a:t>Run theme through a mechanics filter</a:t>
            </a:r>
          </a:p>
          <a:p>
            <a:pPr lvl="1"/>
            <a:r>
              <a:rPr lang="en-US" dirty="0" smtClean="0"/>
              <a:t>What mechanics seem like they might be a good fit?</a:t>
            </a:r>
          </a:p>
          <a:p>
            <a:pPr marL="0" indent="0">
              <a:buNone/>
            </a:pPr>
            <a:endParaRPr lang="en-US" dirty="0"/>
          </a:p>
        </p:txBody>
      </p:sp>
    </p:spTree>
    <p:extLst>
      <p:ext uri="{BB962C8B-B14F-4D97-AF65-F5344CB8AC3E}">
        <p14:creationId xmlns:p14="http://schemas.microsoft.com/office/powerpoint/2010/main" val="1464408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Prototype Development</a:t>
            </a:r>
            <a:endParaRPr lang="en-US" dirty="0"/>
          </a:p>
        </p:txBody>
      </p:sp>
      <p:sp>
        <p:nvSpPr>
          <p:cNvPr id="3" name="Content Placeholder 2"/>
          <p:cNvSpPr>
            <a:spLocks noGrp="1"/>
          </p:cNvSpPr>
          <p:nvPr>
            <p:ph idx="1"/>
          </p:nvPr>
        </p:nvSpPr>
        <p:spPr/>
        <p:txBody>
          <a:bodyPr>
            <a:normAutofit/>
          </a:bodyPr>
          <a:lstStyle/>
          <a:p>
            <a:r>
              <a:rPr lang="en-US" dirty="0" smtClean="0"/>
              <a:t>Each student starts the class with blank, square, and hex paper they are encourage to experiment with</a:t>
            </a:r>
          </a:p>
          <a:p>
            <a:r>
              <a:rPr lang="en-US" dirty="0" smtClean="0"/>
              <a:t>Actual prototype</a:t>
            </a:r>
            <a:r>
              <a:rPr lang="en-US" dirty="0" smtClean="0"/>
              <a:t>—FAST &amp; CHEAP</a:t>
            </a:r>
            <a:endParaRPr lang="en-US" dirty="0" smtClean="0"/>
          </a:p>
        </p:txBody>
      </p:sp>
      <p:pic>
        <p:nvPicPr>
          <p:cNvPr id="4" name="Picture 3" descr="photo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870" y="4361184"/>
            <a:ext cx="2684220" cy="2013165"/>
          </a:xfrm>
          <a:prstGeom prst="rect">
            <a:avLst/>
          </a:prstGeom>
        </p:spPr>
      </p:pic>
    </p:spTree>
    <p:extLst>
      <p:ext uri="{BB962C8B-B14F-4D97-AF65-F5344CB8AC3E}">
        <p14:creationId xmlns:p14="http://schemas.microsoft.com/office/powerpoint/2010/main" val="29655583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72" y="204386"/>
            <a:ext cx="4218904" cy="3164178"/>
          </a:xfrm>
          <a:prstGeom prst="rect">
            <a:avLst/>
          </a:prstGeom>
        </p:spPr>
      </p:pic>
      <p:pic>
        <p:nvPicPr>
          <p:cNvPr id="5" name="Picture 4" descr="100_33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647" y="204386"/>
            <a:ext cx="3977022" cy="2982767"/>
          </a:xfrm>
          <a:prstGeom prst="rect">
            <a:avLst/>
          </a:prstGeom>
        </p:spPr>
      </p:pic>
      <p:pic>
        <p:nvPicPr>
          <p:cNvPr id="6" name="Picture 5" descr="af gut bust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283" y="3514521"/>
            <a:ext cx="4165985" cy="3124489"/>
          </a:xfrm>
          <a:prstGeom prst="rect">
            <a:avLst/>
          </a:prstGeom>
        </p:spPr>
      </p:pic>
    </p:spTree>
    <p:extLst>
      <p:ext uri="{BB962C8B-B14F-4D97-AF65-F5344CB8AC3E}">
        <p14:creationId xmlns:p14="http://schemas.microsoft.com/office/powerpoint/2010/main" val="21218455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Process: Prototype Development</a:t>
            </a:r>
            <a:endParaRPr lang="en-US" dirty="0"/>
          </a:p>
        </p:txBody>
      </p:sp>
      <p:pic>
        <p:nvPicPr>
          <p:cNvPr id="7" name="Content Placeholder 6" descr="photo (11).JPG"/>
          <p:cNvPicPr>
            <a:picLocks noGrp="1" noChangeAspect="1"/>
          </p:cNvPicPr>
          <p:nvPr>
            <p:ph idx="1"/>
          </p:nvPr>
        </p:nvPicPr>
        <p:blipFill>
          <a:blip r:embed="rId2" cstate="print">
            <a:extLst>
              <a:ext uri="{28A0092B-C50C-407E-A947-70E740481C1C}">
                <a14:useLocalDpi xmlns:a14="http://schemas.microsoft.com/office/drawing/2010/main" val="0"/>
              </a:ext>
            </a:extLst>
          </a:blip>
          <a:srcRect t="-35422" b="-35422"/>
          <a:stretch>
            <a:fillRect/>
          </a:stretch>
        </p:blipFill>
        <p:spPr>
          <a:xfrm rot="5400000">
            <a:off x="4783567" y="914400"/>
            <a:ext cx="4069080" cy="5211763"/>
          </a:xfrm>
        </p:spPr>
      </p:pic>
      <p:sp>
        <p:nvSpPr>
          <p:cNvPr id="8" name="Text Placeholder 7"/>
          <p:cNvSpPr>
            <a:spLocks noGrp="1"/>
          </p:cNvSpPr>
          <p:nvPr>
            <p:ph type="body" sz="half" idx="2"/>
          </p:nvPr>
        </p:nvSpPr>
        <p:spPr/>
        <p:txBody>
          <a:bodyPr/>
          <a:lstStyle/>
          <a:p>
            <a:r>
              <a:rPr lang="en-US" dirty="0" smtClean="0"/>
              <a:t>Using 17x11 paper (blank, square, or hex grids) and recycled game bits, students create their prototypes.</a:t>
            </a:r>
          </a:p>
          <a:p>
            <a:endParaRPr lang="en-US" dirty="0"/>
          </a:p>
          <a:p>
            <a:r>
              <a:rPr lang="en-US" dirty="0" smtClean="0"/>
              <a:t>Target $.97 bins = </a:t>
            </a:r>
            <a:r>
              <a:rPr lang="en-US" b="1" dirty="0" smtClean="0">
                <a:solidFill>
                  <a:srgbClr val="FF0000"/>
                </a:solidFill>
              </a:rPr>
              <a:t>&lt;3</a:t>
            </a:r>
          </a:p>
          <a:p>
            <a:endParaRPr lang="en-US" dirty="0"/>
          </a:p>
          <a:p>
            <a:r>
              <a:rPr lang="en-US" dirty="0" smtClean="0">
                <a:hlinkClick r:id="rId3"/>
              </a:rPr>
              <a:t>Templates and other resources</a:t>
            </a:r>
            <a:endParaRPr lang="en-US" dirty="0"/>
          </a:p>
        </p:txBody>
      </p:sp>
    </p:spTree>
    <p:extLst>
      <p:ext uri="{BB962C8B-B14F-4D97-AF65-F5344CB8AC3E}">
        <p14:creationId xmlns:p14="http://schemas.microsoft.com/office/powerpoint/2010/main" val="1922077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Me—I Love to Help, I Swear</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www.kathleenmercury.com</a:t>
            </a:r>
            <a:endParaRPr lang="en-US" dirty="0" smtClean="0"/>
          </a:p>
          <a:p>
            <a:r>
              <a:rPr lang="en-US" dirty="0" smtClean="0"/>
              <a:t>Email </a:t>
            </a:r>
            <a:r>
              <a:rPr lang="en-US" dirty="0" smtClean="0">
                <a:hlinkClick r:id="rId3"/>
              </a:rPr>
              <a:t>twistedfunkdonuts@gmail.com</a:t>
            </a:r>
            <a:endParaRPr lang="en-US" dirty="0" smtClean="0"/>
          </a:p>
          <a:p>
            <a:r>
              <a:rPr lang="en-US" dirty="0" smtClean="0"/>
              <a:t>Twitter: @</a:t>
            </a:r>
            <a:r>
              <a:rPr lang="en-US" dirty="0" err="1" smtClean="0"/>
              <a:t>kathleenmercury</a:t>
            </a:r>
            <a:r>
              <a:rPr lang="en-US" dirty="0" smtClean="0"/>
              <a:t>   @</a:t>
            </a:r>
            <a:r>
              <a:rPr lang="en-US" dirty="0" err="1" smtClean="0"/>
              <a:t>mmmmmmmercury</a:t>
            </a:r>
            <a:endParaRPr lang="en-US" dirty="0" smtClean="0"/>
          </a:p>
          <a:p>
            <a:r>
              <a:rPr lang="en-US" dirty="0" smtClean="0"/>
              <a:t>BGG: </a:t>
            </a:r>
            <a:r>
              <a:rPr lang="en-US" dirty="0" err="1" smtClean="0"/>
              <a:t>funkdonut</a:t>
            </a:r>
            <a:endParaRPr lang="en-US" dirty="0" smtClean="0"/>
          </a:p>
          <a:p>
            <a:r>
              <a:rPr lang="en-US" dirty="0" smtClean="0"/>
              <a:t>My </a:t>
            </a:r>
            <a:r>
              <a:rPr lang="en-US" dirty="0" smtClean="0"/>
              <a:t>school </a:t>
            </a:r>
            <a:r>
              <a:rPr lang="en-US" dirty="0"/>
              <a:t>website:  </a:t>
            </a:r>
            <a:r>
              <a:rPr lang="en-US" dirty="0">
                <a:hlinkClick r:id="rId4"/>
              </a:rPr>
              <a:t>https://sites.google.com/a/ladueschools.net/apogee/kathleen-mercury/engineering-strategy-games</a:t>
            </a:r>
            <a:endParaRPr lang="en-US" dirty="0"/>
          </a:p>
        </p:txBody>
      </p:sp>
    </p:spTree>
    <p:extLst>
      <p:ext uri="{BB962C8B-B14F-4D97-AF65-F5344CB8AC3E}">
        <p14:creationId xmlns:p14="http://schemas.microsoft.com/office/powerpoint/2010/main" val="949016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Process: Prototype Development</a:t>
            </a:r>
            <a:endParaRPr lang="en-US" dirty="0"/>
          </a:p>
        </p:txBody>
      </p:sp>
      <p:sp>
        <p:nvSpPr>
          <p:cNvPr id="6" name="Content Placeholder 5"/>
          <p:cNvSpPr>
            <a:spLocks noGrp="1"/>
          </p:cNvSpPr>
          <p:nvPr>
            <p:ph idx="1"/>
          </p:nvPr>
        </p:nvSpPr>
        <p:spPr/>
        <p:txBody>
          <a:bodyPr/>
          <a:lstStyle/>
          <a:p>
            <a:r>
              <a:rPr lang="en-US" dirty="0" smtClean="0"/>
              <a:t>Sources</a:t>
            </a:r>
          </a:p>
          <a:p>
            <a:pPr lvl="1"/>
            <a:r>
              <a:rPr lang="en-US" dirty="0" smtClean="0">
                <a:hlinkClick r:id="rId2"/>
              </a:rPr>
              <a:t>Learning Resources </a:t>
            </a:r>
            <a:r>
              <a:rPr lang="en-US" dirty="0"/>
              <a:t>c</a:t>
            </a:r>
            <a:r>
              <a:rPr lang="en-US" dirty="0" smtClean="0"/>
              <a:t>entimeter cubes</a:t>
            </a:r>
          </a:p>
          <a:p>
            <a:pPr lvl="1"/>
            <a:r>
              <a:rPr lang="en-US" dirty="0" smtClean="0"/>
              <a:t>Garage Sales, Thrift Stores, other gamers</a:t>
            </a:r>
          </a:p>
          <a:p>
            <a:pPr lvl="1"/>
            <a:r>
              <a:rPr lang="en-US" dirty="0" err="1" smtClean="0">
                <a:hlinkClick r:id="rId3"/>
              </a:rPr>
              <a:t>Uline</a:t>
            </a:r>
            <a:r>
              <a:rPr lang="en-US" dirty="0" smtClean="0">
                <a:hlinkClick r:id="rId3"/>
              </a:rPr>
              <a:t> Literature mailer boxes</a:t>
            </a:r>
            <a:endParaRPr lang="en-US" dirty="0"/>
          </a:p>
        </p:txBody>
      </p:sp>
      <p:pic>
        <p:nvPicPr>
          <p:cNvPr id="7" name="Picture 6" descr="cub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020" y="4003609"/>
            <a:ext cx="2400300" cy="2400300"/>
          </a:xfrm>
          <a:prstGeom prst="rect">
            <a:avLst/>
          </a:prstGeom>
        </p:spPr>
      </p:pic>
      <p:pic>
        <p:nvPicPr>
          <p:cNvPr id="8" name="Picture 7" descr="Screen Shot 2014-08-12 at 1.37.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381" y="4104914"/>
            <a:ext cx="2214167" cy="2196801"/>
          </a:xfrm>
          <a:prstGeom prst="rect">
            <a:avLst/>
          </a:prstGeom>
        </p:spPr>
      </p:pic>
    </p:spTree>
    <p:extLst>
      <p:ext uri="{BB962C8B-B14F-4D97-AF65-F5344CB8AC3E}">
        <p14:creationId xmlns:p14="http://schemas.microsoft.com/office/powerpoint/2010/main" val="12941922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Victory Conditions</a:t>
            </a:r>
            <a:endParaRPr lang="en-US" dirty="0"/>
          </a:p>
        </p:txBody>
      </p:sp>
      <p:sp>
        <p:nvSpPr>
          <p:cNvPr id="3" name="Content Placeholder 2"/>
          <p:cNvSpPr>
            <a:spLocks noGrp="1"/>
          </p:cNvSpPr>
          <p:nvPr>
            <p:ph idx="1"/>
          </p:nvPr>
        </p:nvSpPr>
        <p:spPr/>
        <p:txBody>
          <a:bodyPr/>
          <a:lstStyle/>
          <a:p>
            <a:r>
              <a:rPr lang="en-US" dirty="0" smtClean="0"/>
              <a:t>I wait to talk about victory conditions (objective and end game conditions) until they have </a:t>
            </a:r>
            <a:r>
              <a:rPr lang="en-US" dirty="0" err="1" smtClean="0"/>
              <a:t>playtested</a:t>
            </a:r>
            <a:r>
              <a:rPr lang="en-US" dirty="0" smtClean="0"/>
              <a:t> different mechanics and their theme</a:t>
            </a:r>
          </a:p>
          <a:p>
            <a:r>
              <a:rPr lang="en-US" dirty="0" smtClean="0"/>
              <a:t>Victory conditions tend to evolve naturally, but I give them more information when they are ready for different options.</a:t>
            </a:r>
            <a:endParaRPr lang="en-US" dirty="0"/>
          </a:p>
        </p:txBody>
      </p:sp>
    </p:spTree>
    <p:extLst>
      <p:ext uri="{BB962C8B-B14F-4D97-AF65-F5344CB8AC3E}">
        <p14:creationId xmlns:p14="http://schemas.microsoft.com/office/powerpoint/2010/main" val="37147895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t>
            </a:r>
            <a:r>
              <a:rPr lang="en-US" dirty="0" err="1" smtClean="0"/>
              <a:t>Playtesting</a:t>
            </a:r>
            <a:endParaRPr lang="en-US" dirty="0"/>
          </a:p>
        </p:txBody>
      </p:sp>
      <p:sp>
        <p:nvSpPr>
          <p:cNvPr id="3" name="Content Placeholder 2"/>
          <p:cNvSpPr>
            <a:spLocks noGrp="1"/>
          </p:cNvSpPr>
          <p:nvPr>
            <p:ph idx="1"/>
          </p:nvPr>
        </p:nvSpPr>
        <p:spPr>
          <a:xfrm>
            <a:off x="1781503" y="2133600"/>
            <a:ext cx="7076747" cy="4538259"/>
          </a:xfrm>
        </p:spPr>
        <p:txBody>
          <a:bodyPr>
            <a:normAutofit/>
          </a:bodyPr>
          <a:lstStyle/>
          <a:p>
            <a:r>
              <a:rPr lang="en-US" dirty="0" smtClean="0"/>
              <a:t>Gaming groups for </a:t>
            </a:r>
            <a:r>
              <a:rPr lang="en-US" dirty="0" err="1" smtClean="0"/>
              <a:t>playtesting</a:t>
            </a:r>
            <a:r>
              <a:rPr lang="en-US" dirty="0" smtClean="0"/>
              <a:t> are made of their cohorts AND mixed to get different </a:t>
            </a:r>
            <a:r>
              <a:rPr lang="en-US" dirty="0" smtClean="0"/>
              <a:t>perspectives</a:t>
            </a:r>
          </a:p>
          <a:p>
            <a:r>
              <a:rPr lang="en-US" dirty="0" smtClean="0">
                <a:hlinkClick r:id="rId2"/>
              </a:rPr>
              <a:t>WINQ</a:t>
            </a:r>
            <a:endParaRPr lang="en-US" dirty="0" smtClean="0"/>
          </a:p>
          <a:p>
            <a:pPr lvl="1"/>
            <a:r>
              <a:rPr lang="en-US" dirty="0" smtClean="0"/>
              <a:t>What </a:t>
            </a:r>
            <a:r>
              <a:rPr lang="en-US" b="1" dirty="0" smtClean="0">
                <a:solidFill>
                  <a:srgbClr val="FF0000"/>
                </a:solidFill>
              </a:rPr>
              <a:t>W</a:t>
            </a:r>
            <a:r>
              <a:rPr lang="en-US" dirty="0" smtClean="0"/>
              <a:t>orks?</a:t>
            </a:r>
          </a:p>
          <a:p>
            <a:pPr lvl="1"/>
            <a:r>
              <a:rPr lang="en-US" dirty="0" smtClean="0"/>
              <a:t>What Needs </a:t>
            </a:r>
            <a:r>
              <a:rPr lang="en-US" b="1" dirty="0" smtClean="0">
                <a:solidFill>
                  <a:srgbClr val="FF0000"/>
                </a:solidFill>
              </a:rPr>
              <a:t>I</a:t>
            </a:r>
            <a:r>
              <a:rPr lang="en-US" dirty="0" smtClean="0"/>
              <a:t>mprovement?</a:t>
            </a:r>
          </a:p>
          <a:p>
            <a:pPr lvl="1"/>
            <a:r>
              <a:rPr lang="en-US" b="1" dirty="0" smtClean="0">
                <a:solidFill>
                  <a:srgbClr val="FF0000"/>
                </a:solidFill>
              </a:rPr>
              <a:t>N</a:t>
            </a:r>
            <a:r>
              <a:rPr lang="en-US" dirty="0" smtClean="0"/>
              <a:t>ew Ideas?</a:t>
            </a:r>
          </a:p>
          <a:p>
            <a:pPr lvl="1"/>
            <a:r>
              <a:rPr lang="en-US" b="1" dirty="0" smtClean="0">
                <a:solidFill>
                  <a:srgbClr val="FF0000"/>
                </a:solidFill>
              </a:rPr>
              <a:t>Q</a:t>
            </a:r>
            <a:r>
              <a:rPr lang="en-US" dirty="0" smtClean="0"/>
              <a:t>uestions for the Designer?</a:t>
            </a:r>
          </a:p>
          <a:p>
            <a:pPr lvl="1"/>
            <a:endParaRPr lang="en-US" dirty="0"/>
          </a:p>
          <a:p>
            <a:r>
              <a:rPr lang="en-US" dirty="0" smtClean="0"/>
              <a:t>Designers get the feedback sheets, write a reflection.</a:t>
            </a:r>
          </a:p>
        </p:txBody>
      </p:sp>
    </p:spTree>
    <p:extLst>
      <p:ext uri="{BB962C8B-B14F-4D97-AF65-F5344CB8AC3E}">
        <p14:creationId xmlns:p14="http://schemas.microsoft.com/office/powerpoint/2010/main" val="27330729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Rules</a:t>
            </a:r>
            <a:endParaRPr lang="en-US" dirty="0"/>
          </a:p>
        </p:txBody>
      </p:sp>
      <p:sp>
        <p:nvSpPr>
          <p:cNvPr id="3" name="Content Placeholder 2"/>
          <p:cNvSpPr>
            <a:spLocks noGrp="1"/>
          </p:cNvSpPr>
          <p:nvPr>
            <p:ph idx="1"/>
          </p:nvPr>
        </p:nvSpPr>
        <p:spPr>
          <a:xfrm>
            <a:off x="1781503" y="2133600"/>
            <a:ext cx="7076747" cy="4567458"/>
          </a:xfrm>
        </p:spPr>
        <p:txBody>
          <a:bodyPr>
            <a:normAutofit/>
          </a:bodyPr>
          <a:lstStyle/>
          <a:p>
            <a:r>
              <a:rPr lang="en-US" dirty="0" smtClean="0">
                <a:hlinkClick r:id="rId2"/>
              </a:rPr>
              <a:t>Online Google Doc Rules Template</a:t>
            </a:r>
            <a:endParaRPr lang="en-US" dirty="0" smtClean="0"/>
          </a:p>
          <a:p>
            <a:r>
              <a:rPr lang="en-US" dirty="0" smtClean="0"/>
              <a:t>Required categories</a:t>
            </a:r>
          </a:p>
          <a:p>
            <a:pPr lvl="1"/>
            <a:r>
              <a:rPr lang="en-US" dirty="0" smtClean="0"/>
              <a:t>Title, Story</a:t>
            </a:r>
          </a:p>
          <a:p>
            <a:pPr lvl="1"/>
            <a:r>
              <a:rPr lang="en-US" dirty="0" smtClean="0"/>
              <a:t>Objective</a:t>
            </a:r>
          </a:p>
          <a:p>
            <a:pPr lvl="1"/>
            <a:r>
              <a:rPr lang="en-US" dirty="0" smtClean="0"/>
              <a:t>Components, Setup</a:t>
            </a:r>
          </a:p>
          <a:p>
            <a:pPr lvl="1"/>
            <a:r>
              <a:rPr lang="en-US" dirty="0" smtClean="0"/>
              <a:t>Gameplay</a:t>
            </a:r>
          </a:p>
          <a:p>
            <a:pPr lvl="1"/>
            <a:r>
              <a:rPr lang="en-US" dirty="0" smtClean="0"/>
              <a:t>Game End</a:t>
            </a:r>
          </a:p>
          <a:p>
            <a:pPr lvl="1"/>
            <a:r>
              <a:rPr lang="en-US" dirty="0" smtClean="0"/>
              <a:t>Victory Conditions</a:t>
            </a:r>
          </a:p>
          <a:p>
            <a:pPr lvl="1"/>
            <a:r>
              <a:rPr lang="en-US" dirty="0" smtClean="0"/>
              <a:t>*Challenge Rules or Strategy Hints</a:t>
            </a:r>
          </a:p>
          <a:p>
            <a:pPr lvl="1"/>
            <a:r>
              <a:rPr lang="en-US" dirty="0" smtClean="0"/>
              <a:t>*Player Aid (separate document)</a:t>
            </a:r>
          </a:p>
          <a:p>
            <a:pPr lvl="1"/>
            <a:endParaRPr lang="en-US" dirty="0"/>
          </a:p>
        </p:txBody>
      </p:sp>
    </p:spTree>
    <p:extLst>
      <p:ext uri="{BB962C8B-B14F-4D97-AF65-F5344CB8AC3E}">
        <p14:creationId xmlns:p14="http://schemas.microsoft.com/office/powerpoint/2010/main" val="24017858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Finalizing the Prototype</a:t>
            </a:r>
            <a:endParaRPr lang="en-US" dirty="0"/>
          </a:p>
        </p:txBody>
      </p:sp>
      <p:sp>
        <p:nvSpPr>
          <p:cNvPr id="3" name="Content Placeholder 2"/>
          <p:cNvSpPr>
            <a:spLocks noGrp="1"/>
          </p:cNvSpPr>
          <p:nvPr>
            <p:ph idx="1"/>
          </p:nvPr>
        </p:nvSpPr>
        <p:spPr/>
        <p:txBody>
          <a:bodyPr>
            <a:noAutofit/>
          </a:bodyPr>
          <a:lstStyle/>
          <a:p>
            <a:r>
              <a:rPr lang="en-US" sz="1800" dirty="0" smtClean="0">
                <a:hlinkClick r:id="rId2"/>
              </a:rPr>
              <a:t>The Final Prototype &amp; Assessment</a:t>
            </a:r>
            <a:endParaRPr lang="en-US" dirty="0"/>
          </a:p>
          <a:p>
            <a:pPr lvl="2"/>
            <a:r>
              <a:rPr lang="en-US" sz="1600" dirty="0" smtClean="0"/>
              <a:t>Game Title, Company Logo</a:t>
            </a:r>
          </a:p>
          <a:p>
            <a:pPr lvl="2"/>
            <a:r>
              <a:rPr lang="en-US" sz="1600" dirty="0" smtClean="0"/>
              <a:t>Thematic images, shapes, symbols, and/or colors</a:t>
            </a:r>
            <a:endParaRPr lang="en-US" sz="1800" dirty="0" smtClean="0"/>
          </a:p>
          <a:p>
            <a:pPr lvl="2"/>
            <a:r>
              <a:rPr lang="en-US" sz="1600" dirty="0" smtClean="0"/>
              <a:t>Pictures </a:t>
            </a:r>
            <a:r>
              <a:rPr lang="en-US" sz="1600" dirty="0"/>
              <a:t>or drawings as needed</a:t>
            </a:r>
            <a:endParaRPr lang="en-US" sz="1800" dirty="0"/>
          </a:p>
          <a:p>
            <a:pPr lvl="2"/>
            <a:r>
              <a:rPr lang="en-US" sz="1600" dirty="0"/>
              <a:t>Layout of game (paths, maps, images)</a:t>
            </a:r>
            <a:endParaRPr lang="en-US" sz="1800" dirty="0"/>
          </a:p>
          <a:p>
            <a:pPr lvl="0"/>
            <a:r>
              <a:rPr lang="en-US" sz="1800" dirty="0" smtClean="0"/>
              <a:t>High </a:t>
            </a:r>
            <a:r>
              <a:rPr lang="en-US" sz="1800" dirty="0"/>
              <a:t>quality pieces, bits, and/or cards that reflect the theme of the game</a:t>
            </a:r>
            <a:endParaRPr lang="en-US" dirty="0"/>
          </a:p>
          <a:p>
            <a:pPr lvl="0"/>
            <a:r>
              <a:rPr lang="en-US" sz="1800" dirty="0"/>
              <a:t>Separate Player Aid that looks like the main game and summarizes the rules</a:t>
            </a:r>
            <a:endParaRPr lang="en-US" dirty="0"/>
          </a:p>
          <a:p>
            <a:pPr lvl="0"/>
            <a:r>
              <a:rPr lang="en-US" sz="1800" dirty="0"/>
              <a:t>Typed </a:t>
            </a:r>
            <a:r>
              <a:rPr lang="en-US" sz="1800" dirty="0" err="1"/>
              <a:t>Ruleset</a:t>
            </a:r>
            <a:r>
              <a:rPr lang="en-US" sz="1800" dirty="0"/>
              <a:t> that includes diagrams or pictures of the game board.</a:t>
            </a:r>
            <a:endParaRPr lang="en-US" dirty="0"/>
          </a:p>
          <a:p>
            <a:pPr lvl="0"/>
            <a:r>
              <a:rPr lang="en-US" sz="1800" dirty="0" smtClean="0"/>
              <a:t>Optional: stiff </a:t>
            </a:r>
            <a:r>
              <a:rPr lang="en-US" sz="1800" dirty="0"/>
              <a:t>game board (optional, provided)</a:t>
            </a:r>
            <a:r>
              <a:rPr lang="en-US" sz="1800" dirty="0" smtClean="0"/>
              <a:t>.</a:t>
            </a:r>
            <a:endParaRPr lang="en-US" dirty="0"/>
          </a:p>
        </p:txBody>
      </p:sp>
    </p:spTree>
    <p:extLst>
      <p:ext uri="{BB962C8B-B14F-4D97-AF65-F5344CB8AC3E}">
        <p14:creationId xmlns:p14="http://schemas.microsoft.com/office/powerpoint/2010/main" val="39608556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Selling Your Game</a:t>
            </a:r>
            <a:endParaRPr lang="en-US" dirty="0"/>
          </a:p>
        </p:txBody>
      </p:sp>
      <p:sp>
        <p:nvSpPr>
          <p:cNvPr id="3" name="Content Placeholder 2"/>
          <p:cNvSpPr>
            <a:spLocks noGrp="1"/>
          </p:cNvSpPr>
          <p:nvPr>
            <p:ph idx="1"/>
          </p:nvPr>
        </p:nvSpPr>
        <p:spPr/>
        <p:txBody>
          <a:bodyPr>
            <a:normAutofit lnSpcReduction="10000"/>
          </a:bodyPr>
          <a:lstStyle/>
          <a:p>
            <a:r>
              <a:rPr lang="en-US" dirty="0" smtClean="0"/>
              <a:t>I create a </a:t>
            </a:r>
            <a:r>
              <a:rPr lang="en-US" dirty="0" err="1" smtClean="0">
                <a:hlinkClick r:id="rId2"/>
              </a:rPr>
              <a:t>Geeklist</a:t>
            </a:r>
            <a:r>
              <a:rPr lang="en-US" dirty="0" smtClean="0">
                <a:hlinkClick r:id="rId2"/>
              </a:rPr>
              <a:t> on BGG</a:t>
            </a:r>
            <a:r>
              <a:rPr lang="en-US" dirty="0" smtClean="0"/>
              <a:t>, enter their games as “unpublished prototype” then in the description upload a picture and their answers to the following prompts:</a:t>
            </a:r>
          </a:p>
          <a:p>
            <a:pPr lvl="1"/>
            <a:r>
              <a:rPr lang="en-US" dirty="0" smtClean="0"/>
              <a:t>Short description of theme and objectives</a:t>
            </a:r>
          </a:p>
          <a:p>
            <a:pPr lvl="1"/>
            <a:r>
              <a:rPr lang="en-US" dirty="0" smtClean="0"/>
              <a:t>Short description of gameplay </a:t>
            </a:r>
          </a:p>
          <a:p>
            <a:pPr lvl="1"/>
            <a:r>
              <a:rPr lang="en-US" dirty="0" smtClean="0"/>
              <a:t>Why they chose the theme</a:t>
            </a:r>
          </a:p>
          <a:p>
            <a:pPr lvl="1"/>
            <a:r>
              <a:rPr lang="en-US" dirty="0" smtClean="0"/>
              <a:t>Mechanics used</a:t>
            </a:r>
          </a:p>
          <a:p>
            <a:pPr lvl="1"/>
            <a:r>
              <a:rPr lang="en-US" dirty="0" smtClean="0"/>
              <a:t>How players win and how the game ends</a:t>
            </a:r>
          </a:p>
          <a:p>
            <a:pPr lvl="1"/>
            <a:r>
              <a:rPr lang="en-US" dirty="0" smtClean="0"/>
              <a:t>Why their game is awesome and amazing</a:t>
            </a:r>
          </a:p>
          <a:p>
            <a:pPr lvl="1"/>
            <a:endParaRPr lang="en-US" dirty="0"/>
          </a:p>
        </p:txBody>
      </p:sp>
    </p:spTree>
    <p:extLst>
      <p:ext uri="{BB962C8B-B14F-4D97-AF65-F5344CB8AC3E}">
        <p14:creationId xmlns:p14="http://schemas.microsoft.com/office/powerpoint/2010/main" val="37416793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Selling Your Game</a:t>
            </a:r>
            <a:endParaRPr lang="en-US" dirty="0"/>
          </a:p>
        </p:txBody>
      </p:sp>
      <p:pic>
        <p:nvPicPr>
          <p:cNvPr id="6" name="Content Placeholder 5" descr="Screen Shot 2014-08-12 at 4.09.48 PM.png"/>
          <p:cNvPicPr>
            <a:picLocks noGrp="1" noChangeAspect="1"/>
          </p:cNvPicPr>
          <p:nvPr>
            <p:ph idx="1"/>
          </p:nvPr>
        </p:nvPicPr>
        <p:blipFill>
          <a:blip r:embed="rId2">
            <a:extLst>
              <a:ext uri="{28A0092B-C50C-407E-A947-70E740481C1C}">
                <a14:useLocalDpi xmlns:a14="http://schemas.microsoft.com/office/drawing/2010/main" val="0"/>
              </a:ext>
            </a:extLst>
          </a:blip>
          <a:srcRect l="-5393" r="-5393"/>
          <a:stretch>
            <a:fillRect/>
          </a:stretch>
        </p:blipFill>
        <p:spPr>
          <a:xfrm>
            <a:off x="745615" y="1854106"/>
            <a:ext cx="8539779" cy="4817754"/>
          </a:xfrm>
        </p:spPr>
      </p:pic>
    </p:spTree>
    <p:extLst>
      <p:ext uri="{BB962C8B-B14F-4D97-AF65-F5344CB8AC3E}">
        <p14:creationId xmlns:p14="http://schemas.microsoft.com/office/powerpoint/2010/main" val="19487177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Suggestions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is hard.  There are no right answers.  Know your students and help them set reasonable goals and expectations for themselves and their games.</a:t>
            </a:r>
          </a:p>
          <a:p>
            <a:r>
              <a:rPr lang="en-US" dirty="0" smtClean="0"/>
              <a:t>Know when to listen, when to ask questions, when to make specific suggestions to get them out of a rut.</a:t>
            </a:r>
          </a:p>
          <a:p>
            <a:r>
              <a:rPr lang="en-US" dirty="0" smtClean="0"/>
              <a:t>Afterschool game clubs promote gaming, provide </a:t>
            </a:r>
            <a:r>
              <a:rPr lang="en-US" dirty="0" err="1" smtClean="0"/>
              <a:t>playtesting</a:t>
            </a:r>
            <a:r>
              <a:rPr lang="en-US" dirty="0" smtClean="0"/>
              <a:t> opportunities and help develop your game designers</a:t>
            </a:r>
          </a:p>
          <a:p>
            <a:r>
              <a:rPr lang="en-US" dirty="0" smtClean="0"/>
              <a:t>Storage of in-progress games is boring but necessary.  Have a plan.</a:t>
            </a:r>
          </a:p>
          <a:p>
            <a:r>
              <a:rPr lang="en-US" dirty="0" smtClean="0"/>
              <a:t>Much of students’ success is due to time management.</a:t>
            </a:r>
          </a:p>
          <a:p>
            <a:pPr lvl="1"/>
            <a:r>
              <a:rPr lang="en-US" dirty="0" smtClean="0"/>
              <a:t>Goal-setting and clear deadlines (with support)</a:t>
            </a:r>
            <a:endParaRPr lang="en-US" dirty="0"/>
          </a:p>
        </p:txBody>
      </p:sp>
    </p:spTree>
    <p:extLst>
      <p:ext uri="{BB962C8B-B14F-4D97-AF65-F5344CB8AC3E}">
        <p14:creationId xmlns:p14="http://schemas.microsoft.com/office/powerpoint/2010/main" val="5559387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Suggestions</a:t>
            </a:r>
            <a:endParaRPr lang="en-US" dirty="0"/>
          </a:p>
        </p:txBody>
      </p:sp>
      <p:sp>
        <p:nvSpPr>
          <p:cNvPr id="3" name="Content Placeholder 2"/>
          <p:cNvSpPr>
            <a:spLocks noGrp="1"/>
          </p:cNvSpPr>
          <p:nvPr>
            <p:ph idx="1"/>
          </p:nvPr>
        </p:nvSpPr>
        <p:spPr>
          <a:xfrm>
            <a:off x="1781503" y="2133600"/>
            <a:ext cx="7076747" cy="4421465"/>
          </a:xfrm>
        </p:spPr>
        <p:txBody>
          <a:bodyPr>
            <a:normAutofit fontScale="92500" lnSpcReduction="10000"/>
          </a:bodyPr>
          <a:lstStyle/>
          <a:p>
            <a:r>
              <a:rPr lang="en-US" dirty="0" smtClean="0"/>
              <a:t>Decide on your schedule, student, and school-friendly limitations</a:t>
            </a:r>
          </a:p>
          <a:p>
            <a:pPr lvl="1"/>
            <a:r>
              <a:rPr lang="en-US" dirty="0" smtClean="0"/>
              <a:t>Mine:</a:t>
            </a:r>
          </a:p>
          <a:p>
            <a:pPr lvl="1"/>
            <a:r>
              <a:rPr lang="en-US" dirty="0" smtClean="0"/>
              <a:t>No sports or war themes</a:t>
            </a:r>
          </a:p>
          <a:p>
            <a:pPr lvl="1"/>
            <a:r>
              <a:rPr lang="en-US" dirty="0" smtClean="0"/>
              <a:t>No roll and move</a:t>
            </a:r>
          </a:p>
          <a:p>
            <a:pPr lvl="1"/>
            <a:r>
              <a:rPr lang="en-US" dirty="0" smtClean="0"/>
              <a:t>No event decks</a:t>
            </a:r>
          </a:p>
          <a:p>
            <a:pPr lvl="1"/>
            <a:r>
              <a:rPr lang="en-US" dirty="0" smtClean="0"/>
              <a:t>No “killing”</a:t>
            </a:r>
          </a:p>
          <a:p>
            <a:pPr lvl="1"/>
            <a:r>
              <a:rPr lang="en-US" dirty="0" smtClean="0"/>
              <a:t>No player elimination</a:t>
            </a:r>
          </a:p>
          <a:p>
            <a:r>
              <a:rPr lang="en-US" dirty="0" smtClean="0"/>
              <a:t>Use and teach common sense in online interactions</a:t>
            </a:r>
          </a:p>
          <a:p>
            <a:r>
              <a:rPr lang="en-US" dirty="0" smtClean="0"/>
              <a:t>I deduct points for messing with other students’ work on shared documents or on BGG.</a:t>
            </a:r>
            <a:endParaRPr lang="en-US" dirty="0"/>
          </a:p>
        </p:txBody>
      </p:sp>
    </p:spTree>
    <p:extLst>
      <p:ext uri="{BB962C8B-B14F-4D97-AF65-F5344CB8AC3E}">
        <p14:creationId xmlns:p14="http://schemas.microsoft.com/office/powerpoint/2010/main" val="24635954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Suggestions</a:t>
            </a:r>
            <a:endParaRPr lang="en-US" dirty="0"/>
          </a:p>
        </p:txBody>
      </p:sp>
      <p:sp>
        <p:nvSpPr>
          <p:cNvPr id="3" name="Content Placeholder 2"/>
          <p:cNvSpPr>
            <a:spLocks noGrp="1"/>
          </p:cNvSpPr>
          <p:nvPr>
            <p:ph idx="1"/>
          </p:nvPr>
        </p:nvSpPr>
        <p:spPr/>
        <p:txBody>
          <a:bodyPr/>
          <a:lstStyle/>
          <a:p>
            <a:r>
              <a:rPr lang="en-US" dirty="0" smtClean="0"/>
              <a:t>Some semesters I give students all the materials ahead of time as a big game packet (helps to them to self-pace themselves), </a:t>
            </a:r>
            <a:r>
              <a:rPr lang="en-US" dirty="0" err="1" smtClean="0"/>
              <a:t>othertimes</a:t>
            </a:r>
            <a:r>
              <a:rPr lang="en-US" dirty="0" smtClean="0"/>
              <a:t> in small chunks</a:t>
            </a:r>
          </a:p>
          <a:p>
            <a:r>
              <a:rPr lang="en-US" dirty="0" smtClean="0"/>
              <a:t>If students can’t come up with a theme, have them pick an animal they like.  Animals’ lives are all conflict.  They can go from there</a:t>
            </a:r>
            <a:r>
              <a:rPr lang="en-US" dirty="0" smtClean="0"/>
              <a:t>.</a:t>
            </a:r>
          </a:p>
          <a:p>
            <a:r>
              <a:rPr lang="en-US" b="1" dirty="0" smtClean="0">
                <a:solidFill>
                  <a:srgbClr val="FF0000"/>
                </a:solidFill>
              </a:rPr>
              <a:t>Good ideas are never finished.</a:t>
            </a:r>
            <a:endParaRPr lang="en-US" b="1" dirty="0">
              <a:solidFill>
                <a:srgbClr val="FF0000"/>
              </a:solidFill>
            </a:endParaRPr>
          </a:p>
        </p:txBody>
      </p:sp>
    </p:spTree>
    <p:extLst>
      <p:ext uri="{BB962C8B-B14F-4D97-AF65-F5344CB8AC3E}">
        <p14:creationId xmlns:p14="http://schemas.microsoft.com/office/powerpoint/2010/main" val="319229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Choosing Class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Interdisciplinary, </a:t>
            </a:r>
            <a:r>
              <a:rPr lang="en-US" dirty="0" smtClean="0"/>
              <a:t>STEAM, process</a:t>
            </a:r>
            <a:r>
              <a:rPr lang="en-US" dirty="0" smtClean="0"/>
              <a:t>-oriented, real-world</a:t>
            </a:r>
          </a:p>
          <a:p>
            <a:r>
              <a:rPr lang="en-US" dirty="0" smtClean="0"/>
              <a:t>Emphasis on student output</a:t>
            </a:r>
          </a:p>
          <a:p>
            <a:r>
              <a:rPr lang="en-US" dirty="0" smtClean="0"/>
              <a:t>Challenging and fun</a:t>
            </a:r>
          </a:p>
          <a:p>
            <a:pPr marL="0" indent="0">
              <a:buNone/>
            </a:pPr>
            <a:endParaRPr lang="en-US" dirty="0" smtClean="0"/>
          </a:p>
          <a:p>
            <a:r>
              <a:rPr lang="en-US" dirty="0" smtClean="0"/>
              <a:t>If I could only teach one thing to gifted children for the rest of my career, I would teach board game design</a:t>
            </a:r>
            <a:r>
              <a:rPr lang="en-US" dirty="0" smtClean="0"/>
              <a:t>.</a:t>
            </a:r>
            <a:endParaRPr lang="en-US" dirty="0" smtClean="0"/>
          </a:p>
        </p:txBody>
      </p:sp>
    </p:spTree>
    <p:extLst>
      <p:ext uri="{BB962C8B-B14F-4D97-AF65-F5344CB8AC3E}">
        <p14:creationId xmlns:p14="http://schemas.microsoft.com/office/powerpoint/2010/main" val="35826932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Game Designer Visits</a:t>
            </a:r>
            <a:endParaRPr lang="en-US" dirty="0"/>
          </a:p>
        </p:txBody>
      </p:sp>
      <p:pic>
        <p:nvPicPr>
          <p:cNvPr id="4" name="Picture 3" descr="photo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62" y="1872353"/>
            <a:ext cx="4861553" cy="3646165"/>
          </a:xfrm>
          <a:prstGeom prst="rect">
            <a:avLst/>
          </a:prstGeom>
        </p:spPr>
      </p:pic>
      <p:pic>
        <p:nvPicPr>
          <p:cNvPr id="5" name="Picture 4" descr="bel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076" y="3273881"/>
            <a:ext cx="4219187" cy="3164390"/>
          </a:xfrm>
          <a:prstGeom prst="rect">
            <a:avLst/>
          </a:prstGeom>
        </p:spPr>
      </p:pic>
    </p:spTree>
    <p:extLst>
      <p:ext uri="{BB962C8B-B14F-4D97-AF65-F5344CB8AC3E}">
        <p14:creationId xmlns:p14="http://schemas.microsoft.com/office/powerpoint/2010/main" val="25941786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Miscellaneous: Do This Better Than Me</a:t>
            </a:r>
            <a:endParaRPr lang="en-US" dirty="0"/>
          </a:p>
        </p:txBody>
      </p:sp>
      <p:sp>
        <p:nvSpPr>
          <p:cNvPr id="3" name="Content Placeholder 2"/>
          <p:cNvSpPr>
            <a:spLocks noGrp="1"/>
          </p:cNvSpPr>
          <p:nvPr>
            <p:ph idx="1"/>
          </p:nvPr>
        </p:nvSpPr>
        <p:spPr/>
        <p:txBody>
          <a:bodyPr/>
          <a:lstStyle/>
          <a:p>
            <a:r>
              <a:rPr lang="en-US" dirty="0" smtClean="0"/>
              <a:t>Teach CAD or graphic design to generate game boards, cards, and other resources</a:t>
            </a:r>
          </a:p>
          <a:p>
            <a:pPr lvl="1"/>
            <a:r>
              <a:rPr lang="en-US" dirty="0" smtClean="0"/>
              <a:t>Upload to Game Crafter, sell</a:t>
            </a:r>
          </a:p>
          <a:p>
            <a:r>
              <a:rPr lang="en-US" dirty="0" smtClean="0"/>
              <a:t>3-D printer to create custom bits</a:t>
            </a:r>
          </a:p>
          <a:p>
            <a:r>
              <a:rPr lang="en-US" dirty="0" smtClean="0"/>
              <a:t>Select one game and self-publish it using </a:t>
            </a:r>
            <a:r>
              <a:rPr lang="en-US" dirty="0" err="1" smtClean="0"/>
              <a:t>crowdfunding</a:t>
            </a:r>
            <a:r>
              <a:rPr lang="en-US" dirty="0" smtClean="0"/>
              <a:t> websites (</a:t>
            </a:r>
            <a:r>
              <a:rPr lang="en-US" dirty="0" err="1" smtClean="0"/>
              <a:t>kickstarter</a:t>
            </a:r>
            <a:r>
              <a:rPr lang="en-US" dirty="0" smtClean="0"/>
              <a:t>, </a:t>
            </a:r>
            <a:r>
              <a:rPr lang="en-US" dirty="0" err="1" smtClean="0"/>
              <a:t>indiegogo</a:t>
            </a:r>
            <a:r>
              <a:rPr lang="en-US" dirty="0" smtClean="0"/>
              <a:t>)</a:t>
            </a:r>
          </a:p>
          <a:p>
            <a:r>
              <a:rPr lang="en-US" dirty="0" smtClean="0"/>
              <a:t>Create games as print and play,</a:t>
            </a:r>
            <a:r>
              <a:rPr lang="en-US" dirty="0"/>
              <a:t> </a:t>
            </a:r>
            <a:r>
              <a:rPr lang="en-US" dirty="0" smtClean="0"/>
              <a:t>post on BGG</a:t>
            </a:r>
          </a:p>
          <a:p>
            <a:endParaRPr lang="en-US" dirty="0" smtClean="0"/>
          </a:p>
          <a:p>
            <a:endParaRPr lang="en-US" dirty="0"/>
          </a:p>
        </p:txBody>
      </p:sp>
    </p:spTree>
    <p:extLst>
      <p:ext uri="{BB962C8B-B14F-4D97-AF65-F5344CB8AC3E}">
        <p14:creationId xmlns:p14="http://schemas.microsoft.com/office/powerpoint/2010/main" val="5817737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77369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This Presentation</a:t>
            </a:r>
            <a:endParaRPr lang="en-US" dirty="0"/>
          </a:p>
        </p:txBody>
      </p:sp>
      <p:sp>
        <p:nvSpPr>
          <p:cNvPr id="3" name="Content Placeholder 2"/>
          <p:cNvSpPr>
            <a:spLocks noGrp="1"/>
          </p:cNvSpPr>
          <p:nvPr>
            <p:ph idx="1"/>
          </p:nvPr>
        </p:nvSpPr>
        <p:spPr/>
        <p:txBody>
          <a:bodyPr/>
          <a:lstStyle/>
          <a:p>
            <a:r>
              <a:rPr lang="en-US" dirty="0" smtClean="0"/>
              <a:t>Why Teach Board Game Design</a:t>
            </a:r>
          </a:p>
          <a:p>
            <a:r>
              <a:rPr lang="en-US" dirty="0" smtClean="0"/>
              <a:t>The Process</a:t>
            </a:r>
          </a:p>
          <a:p>
            <a:r>
              <a:rPr lang="en-US" dirty="0" smtClean="0"/>
              <a:t>Miscellaneous Ideas &amp; Resources</a:t>
            </a:r>
          </a:p>
          <a:p>
            <a:r>
              <a:rPr lang="en-US" dirty="0" smtClean="0"/>
              <a:t>Questions</a:t>
            </a:r>
            <a:endParaRPr lang="en-US" dirty="0"/>
          </a:p>
        </p:txBody>
      </p:sp>
    </p:spTree>
    <p:extLst>
      <p:ext uri="{BB962C8B-B14F-4D97-AF65-F5344CB8AC3E}">
        <p14:creationId xmlns:p14="http://schemas.microsoft.com/office/powerpoint/2010/main" val="2995697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Board Game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Students love games</a:t>
            </a:r>
          </a:p>
          <a:p>
            <a:r>
              <a:rPr lang="en-US" dirty="0" smtClean="0"/>
              <a:t>Authentic, structured competition</a:t>
            </a:r>
          </a:p>
          <a:p>
            <a:r>
              <a:rPr lang="en-US" dirty="0" smtClean="0"/>
              <a:t>Develop social skills, enhance academic skills</a:t>
            </a:r>
          </a:p>
          <a:p>
            <a:r>
              <a:rPr lang="en-US" dirty="0" smtClean="0"/>
              <a:t>We want students to be active creators of new ideas, not just passive consumers of others’ ideas</a:t>
            </a:r>
          </a:p>
          <a:p>
            <a:r>
              <a:rPr lang="en-US" dirty="0" smtClean="0"/>
              <a:t>High-level problem solving, conflict resolution, strategic thinking</a:t>
            </a:r>
          </a:p>
          <a:p>
            <a:r>
              <a:rPr lang="en-US" dirty="0" smtClean="0"/>
              <a:t>Empathy</a:t>
            </a:r>
            <a:endParaRPr lang="en-US" dirty="0"/>
          </a:p>
        </p:txBody>
      </p:sp>
    </p:spTree>
    <p:extLst>
      <p:ext uri="{BB962C8B-B14F-4D97-AF65-F5344CB8AC3E}">
        <p14:creationId xmlns:p14="http://schemas.microsoft.com/office/powerpoint/2010/main" val="3831172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Academic Skills</a:t>
            </a:r>
            <a:endParaRPr lang="en-US" dirty="0"/>
          </a:p>
        </p:txBody>
      </p:sp>
      <p:sp>
        <p:nvSpPr>
          <p:cNvPr id="3" name="Content Placeholder 2"/>
          <p:cNvSpPr>
            <a:spLocks noGrp="1"/>
          </p:cNvSpPr>
          <p:nvPr>
            <p:ph idx="1"/>
          </p:nvPr>
        </p:nvSpPr>
        <p:spPr/>
        <p:txBody>
          <a:bodyPr>
            <a:normAutofit/>
          </a:bodyPr>
          <a:lstStyle/>
          <a:p>
            <a:r>
              <a:rPr lang="en-US" dirty="0"/>
              <a:t>Communication arts: writing and reading rules, technical writing</a:t>
            </a:r>
          </a:p>
          <a:p>
            <a:r>
              <a:rPr lang="en-US" dirty="0"/>
              <a:t>Social studies: researching content for games</a:t>
            </a:r>
          </a:p>
          <a:p>
            <a:r>
              <a:rPr lang="en-US" dirty="0"/>
              <a:t>STEM: devising strategy, creating balance, the engineering design process (design, build, test, analyze)</a:t>
            </a:r>
          </a:p>
          <a:p>
            <a:r>
              <a:rPr lang="en-US" dirty="0"/>
              <a:t>Arts: </a:t>
            </a:r>
            <a:r>
              <a:rPr lang="en-US" dirty="0" smtClean="0"/>
              <a:t>generating creative ideas, creating </a:t>
            </a:r>
            <a:r>
              <a:rPr lang="en-US" dirty="0"/>
              <a:t>the game board, bits, visual </a:t>
            </a:r>
            <a:r>
              <a:rPr lang="en-US" dirty="0" smtClean="0"/>
              <a:t>arts</a:t>
            </a:r>
            <a:endParaRPr lang="en-US" dirty="0"/>
          </a:p>
        </p:txBody>
      </p:sp>
    </p:spTree>
    <p:extLst>
      <p:ext uri="{BB962C8B-B14F-4D97-AF65-F5344CB8AC3E}">
        <p14:creationId xmlns:p14="http://schemas.microsoft.com/office/powerpoint/2010/main" val="21171246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Academic Skills</a:t>
            </a:r>
            <a:endParaRPr lang="en-US" dirty="0"/>
          </a:p>
        </p:txBody>
      </p:sp>
      <p:sp>
        <p:nvSpPr>
          <p:cNvPr id="3" name="Content Placeholder 2"/>
          <p:cNvSpPr>
            <a:spLocks noGrp="1"/>
          </p:cNvSpPr>
          <p:nvPr>
            <p:ph idx="1"/>
          </p:nvPr>
        </p:nvSpPr>
        <p:spPr/>
        <p:txBody>
          <a:bodyPr>
            <a:normAutofit/>
          </a:bodyPr>
          <a:lstStyle/>
          <a:p>
            <a:r>
              <a:rPr lang="en-US" dirty="0"/>
              <a:t>Business: the economics of </a:t>
            </a:r>
            <a:r>
              <a:rPr lang="en-US" dirty="0" smtClean="0"/>
              <a:t>publishing, generating thumbs on BGG</a:t>
            </a:r>
            <a:endParaRPr lang="en-US" dirty="0"/>
          </a:p>
          <a:p>
            <a:r>
              <a:rPr lang="en-US" dirty="0"/>
              <a:t>Economics: manage resources, create balance</a:t>
            </a:r>
          </a:p>
          <a:p>
            <a:r>
              <a:rPr lang="en-US" dirty="0"/>
              <a:t>Math: basic math, probability, risk management, scoring systems</a:t>
            </a:r>
          </a:p>
          <a:p>
            <a:r>
              <a:rPr lang="en-US" dirty="0"/>
              <a:t>Psychology: create specific emotional responses, how do you want people to </a:t>
            </a:r>
            <a:r>
              <a:rPr lang="en-US" dirty="0" smtClean="0"/>
              <a:t>behave, empathize with players’ needs</a:t>
            </a:r>
            <a:endParaRPr lang="en-US" dirty="0"/>
          </a:p>
        </p:txBody>
      </p:sp>
    </p:spTree>
    <p:extLst>
      <p:ext uri="{BB962C8B-B14F-4D97-AF65-F5344CB8AC3E}">
        <p14:creationId xmlns:p14="http://schemas.microsoft.com/office/powerpoint/2010/main" val="7184023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Life Skills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Creativity:</a:t>
            </a:r>
            <a:r>
              <a:rPr lang="en-US" dirty="0"/>
              <a:t> the student chooses the theme, mechanics, objectives as well as builds the physical prototype.  They creatively create a world and determine how others will interact with it.</a:t>
            </a:r>
          </a:p>
          <a:p>
            <a:r>
              <a:rPr lang="en-US" b="1" dirty="0"/>
              <a:t>Perseverance:</a:t>
            </a:r>
            <a:r>
              <a:rPr lang="en-US" dirty="0"/>
              <a:t> the student learns how to work through those times when challenges seem overwhelming and inspiration is hard to find.</a:t>
            </a:r>
          </a:p>
          <a:p>
            <a:r>
              <a:rPr lang="en-US" b="1" dirty="0"/>
              <a:t>Communication: </a:t>
            </a:r>
            <a:r>
              <a:rPr lang="en-US" dirty="0"/>
              <a:t> the student learns how to explain procedures both verbally and in writing, in addition to conflict resolution and collaboration as they help each other design, build, and play test their prototypes</a:t>
            </a:r>
            <a:r>
              <a:rPr lang="en-US" dirty="0" smtClean="0"/>
              <a:t>.</a:t>
            </a:r>
            <a:endParaRPr lang="en-US" dirty="0"/>
          </a:p>
        </p:txBody>
      </p:sp>
    </p:spTree>
    <p:extLst>
      <p:ext uri="{BB962C8B-B14F-4D97-AF65-F5344CB8AC3E}">
        <p14:creationId xmlns:p14="http://schemas.microsoft.com/office/powerpoint/2010/main" val="21287689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3952</TotalTime>
  <Words>1659</Words>
  <Application>Microsoft Macintosh PowerPoint</Application>
  <PresentationFormat>On-screen Show (4:3)</PresentationFormat>
  <Paragraphs>226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Spectrum</vt:lpstr>
      <vt:lpstr>Teaching Board Game Design</vt:lpstr>
      <vt:lpstr>About Me</vt:lpstr>
      <vt:lpstr>Contact Me—I Love to Help, I Swear</vt:lpstr>
      <vt:lpstr>Criteria for Choosing Class Projects</vt:lpstr>
      <vt:lpstr>Plan for This Presentation</vt:lpstr>
      <vt:lpstr>Why Teach Board Game Design</vt:lpstr>
      <vt:lpstr>Why Teach: Academic Skills</vt:lpstr>
      <vt:lpstr>Why Teach: Academic Skills</vt:lpstr>
      <vt:lpstr>Why Teach: Life Skills</vt:lpstr>
      <vt:lpstr>Why Teach: Life Skills</vt:lpstr>
      <vt:lpstr>Why Teach:  Student Roles</vt:lpstr>
      <vt:lpstr>The Process: Stanford’s D.School </vt:lpstr>
      <vt:lpstr>The Process: First Quarter</vt:lpstr>
      <vt:lpstr>The Process: Second Quarter</vt:lpstr>
      <vt:lpstr>The Process:  What is a Game?</vt:lpstr>
      <vt:lpstr>The Process: Going Cardboard</vt:lpstr>
      <vt:lpstr>The Process: Learning About Mechanics </vt:lpstr>
      <vt:lpstr>PowerPoint Presentation</vt:lpstr>
      <vt:lpstr>The Process: Playing Games</vt:lpstr>
      <vt:lpstr>The Process: Gaming Groups</vt:lpstr>
      <vt:lpstr>PowerPoint Presentation</vt:lpstr>
      <vt:lpstr>The Process: Modding a Game</vt:lpstr>
      <vt:lpstr>The Process: Modding a Game</vt:lpstr>
      <vt:lpstr>The Process: Theme &amp; Conflict</vt:lpstr>
      <vt:lpstr>The Process: Theme &amp; Conflict</vt:lpstr>
      <vt:lpstr>The Process: Revisiting Mechanics</vt:lpstr>
      <vt:lpstr>The Process: Prototype Development</vt:lpstr>
      <vt:lpstr>PowerPoint Presentation</vt:lpstr>
      <vt:lpstr>The Process: Prototype Development</vt:lpstr>
      <vt:lpstr>The Process: Prototype Development</vt:lpstr>
      <vt:lpstr>The Process: Victory Conditions</vt:lpstr>
      <vt:lpstr>The Process: Playtesting</vt:lpstr>
      <vt:lpstr>The Process: Rules</vt:lpstr>
      <vt:lpstr>The Process: Finalizing the Prototype</vt:lpstr>
      <vt:lpstr>The Process: Selling Your Game</vt:lpstr>
      <vt:lpstr>The Process: Selling Your Game</vt:lpstr>
      <vt:lpstr>Miscellaneous: Suggestions</vt:lpstr>
      <vt:lpstr>Miscellaneous: Suggestions</vt:lpstr>
      <vt:lpstr>Miscellaneous: Suggestions</vt:lpstr>
      <vt:lpstr>Miscellaneous: Game Designer Visits</vt:lpstr>
      <vt:lpstr>Miscellaneous: Do This Better Than Me</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Ladue</dc:creator>
  <cp:lastModifiedBy>Ladue</cp:lastModifiedBy>
  <cp:revision>58</cp:revision>
  <dcterms:created xsi:type="dcterms:W3CDTF">2014-07-22T18:11:12Z</dcterms:created>
  <dcterms:modified xsi:type="dcterms:W3CDTF">2015-07-28T14:07:49Z</dcterms:modified>
</cp:coreProperties>
</file>